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7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76" r:id="rId11"/>
    <p:sldId id="283" r:id="rId12"/>
    <p:sldId id="275" r:id="rId13"/>
    <p:sldId id="278" r:id="rId14"/>
    <p:sldId id="274" r:id="rId15"/>
    <p:sldId id="282" r:id="rId16"/>
    <p:sldId id="288" r:id="rId17"/>
    <p:sldId id="280" r:id="rId18"/>
    <p:sldId id="290" r:id="rId19"/>
    <p:sldId id="291" r:id="rId20"/>
    <p:sldId id="284" r:id="rId21"/>
    <p:sldId id="289" r:id="rId22"/>
    <p:sldId id="287" r:id="rId23"/>
    <p:sldId id="272" r:id="rId24"/>
    <p:sldId id="294" r:id="rId25"/>
    <p:sldId id="292" r:id="rId26"/>
    <p:sldId id="265" r:id="rId27"/>
    <p:sldId id="293" r:id="rId28"/>
    <p:sldId id="285" r:id="rId29"/>
    <p:sldId id="296" r:id="rId30"/>
  </p:sldIdLst>
  <p:sldSz cx="10688638" cy="7562850"/>
  <p:notesSz cx="6858000" cy="9144000"/>
  <p:defaultTextStyle>
    <a:defPPr>
      <a:defRPr lang="de-DE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4">
          <p15:clr>
            <a:srgbClr val="A4A3A4"/>
          </p15:clr>
        </p15:guide>
        <p15:guide id="2" pos="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101"/>
    <a:srgbClr val="95C03C"/>
    <a:srgbClr val="729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5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206" y="96"/>
      </p:cViewPr>
      <p:guideLst>
        <p:guide orient="horz" pos="1264"/>
        <p:guide pos="5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s\Google%20Drive\1%20Eversport%20Management\6%20KPIs\KPIs%20Eversport%20(D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s\Google%20Drive\1%20Eversport%20Management\6%20KPIs\KPIs%20Eversport%20(D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traffic!$A$2</c:f>
              <c:strCache>
                <c:ptCount val="1"/>
                <c:pt idx="0">
                  <c:v>organic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traffic!$B$1:$Y$1</c:f>
              <c:numCache>
                <c:formatCode>mmm\-yy</c:formatCode>
                <c:ptCount val="24"/>
                <c:pt idx="0">
                  <c:v>41548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41671</c:v>
                </c:pt>
                <c:pt idx="5">
                  <c:v>41699</c:v>
                </c:pt>
                <c:pt idx="6">
                  <c:v>41730</c:v>
                </c:pt>
                <c:pt idx="7">
                  <c:v>41760</c:v>
                </c:pt>
                <c:pt idx="8">
                  <c:v>41791</c:v>
                </c:pt>
                <c:pt idx="9">
                  <c:v>41821</c:v>
                </c:pt>
                <c:pt idx="10">
                  <c:v>41852</c:v>
                </c:pt>
                <c:pt idx="11">
                  <c:v>41883</c:v>
                </c:pt>
                <c:pt idx="12">
                  <c:v>41913</c:v>
                </c:pt>
                <c:pt idx="13">
                  <c:v>41944</c:v>
                </c:pt>
                <c:pt idx="14">
                  <c:v>41974</c:v>
                </c:pt>
                <c:pt idx="15">
                  <c:v>42005</c:v>
                </c:pt>
                <c:pt idx="16">
                  <c:v>42036</c:v>
                </c:pt>
                <c:pt idx="17">
                  <c:v>42064</c:v>
                </c:pt>
                <c:pt idx="18">
                  <c:v>42095</c:v>
                </c:pt>
                <c:pt idx="19">
                  <c:v>42125</c:v>
                </c:pt>
                <c:pt idx="20">
                  <c:v>42156</c:v>
                </c:pt>
                <c:pt idx="21">
                  <c:v>42186</c:v>
                </c:pt>
                <c:pt idx="22">
                  <c:v>42217</c:v>
                </c:pt>
                <c:pt idx="23">
                  <c:v>42248</c:v>
                </c:pt>
              </c:numCache>
            </c:numRef>
          </c:cat>
          <c:val>
            <c:numRef>
              <c:f>traffic!$B$2:$Y$2</c:f>
              <c:numCache>
                <c:formatCode>General</c:formatCode>
                <c:ptCount val="24"/>
                <c:pt idx="0">
                  <c:v>875</c:v>
                </c:pt>
                <c:pt idx="1">
                  <c:v>1214</c:v>
                </c:pt>
                <c:pt idx="2">
                  <c:v>1521</c:v>
                </c:pt>
                <c:pt idx="3">
                  <c:v>3698</c:v>
                </c:pt>
                <c:pt idx="4">
                  <c:v>4831</c:v>
                </c:pt>
                <c:pt idx="5">
                  <c:v>4854</c:v>
                </c:pt>
                <c:pt idx="6">
                  <c:v>6127</c:v>
                </c:pt>
                <c:pt idx="7">
                  <c:v>7774</c:v>
                </c:pt>
                <c:pt idx="8">
                  <c:v>7818</c:v>
                </c:pt>
                <c:pt idx="9">
                  <c:v>8465</c:v>
                </c:pt>
                <c:pt idx="10">
                  <c:v>9522</c:v>
                </c:pt>
                <c:pt idx="11">
                  <c:v>11890</c:v>
                </c:pt>
                <c:pt idx="12">
                  <c:v>11890</c:v>
                </c:pt>
                <c:pt idx="13">
                  <c:v>12191</c:v>
                </c:pt>
                <c:pt idx="14">
                  <c:v>12105</c:v>
                </c:pt>
                <c:pt idx="15">
                  <c:v>18226</c:v>
                </c:pt>
                <c:pt idx="16">
                  <c:v>15631</c:v>
                </c:pt>
                <c:pt idx="17">
                  <c:v>13191</c:v>
                </c:pt>
                <c:pt idx="18" formatCode="_-* #,##0_-;\-* #,##0_-;_-* &quot;-&quot;??_-;_-@_-">
                  <c:v>13085</c:v>
                </c:pt>
                <c:pt idx="19">
                  <c:v>14453</c:v>
                </c:pt>
                <c:pt idx="20">
                  <c:v>14767</c:v>
                </c:pt>
                <c:pt idx="21">
                  <c:v>14826</c:v>
                </c:pt>
                <c:pt idx="22">
                  <c:v>17428</c:v>
                </c:pt>
                <c:pt idx="23">
                  <c:v>19477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traffic!$A$6</c:f>
              <c:strCache>
                <c:ptCount val="1"/>
                <c:pt idx="0">
                  <c:v># Sitzungen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traffic!$B$1:$Y$1</c:f>
              <c:numCache>
                <c:formatCode>mmm\-yy</c:formatCode>
                <c:ptCount val="24"/>
                <c:pt idx="0">
                  <c:v>41548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41671</c:v>
                </c:pt>
                <c:pt idx="5">
                  <c:v>41699</c:v>
                </c:pt>
                <c:pt idx="6">
                  <c:v>41730</c:v>
                </c:pt>
                <c:pt idx="7">
                  <c:v>41760</c:v>
                </c:pt>
                <c:pt idx="8">
                  <c:v>41791</c:v>
                </c:pt>
                <c:pt idx="9">
                  <c:v>41821</c:v>
                </c:pt>
                <c:pt idx="10">
                  <c:v>41852</c:v>
                </c:pt>
                <c:pt idx="11">
                  <c:v>41883</c:v>
                </c:pt>
                <c:pt idx="12">
                  <c:v>41913</c:v>
                </c:pt>
                <c:pt idx="13">
                  <c:v>41944</c:v>
                </c:pt>
                <c:pt idx="14">
                  <c:v>41974</c:v>
                </c:pt>
                <c:pt idx="15">
                  <c:v>42005</c:v>
                </c:pt>
                <c:pt idx="16">
                  <c:v>42036</c:v>
                </c:pt>
                <c:pt idx="17">
                  <c:v>42064</c:v>
                </c:pt>
                <c:pt idx="18">
                  <c:v>42095</c:v>
                </c:pt>
                <c:pt idx="19">
                  <c:v>42125</c:v>
                </c:pt>
                <c:pt idx="20">
                  <c:v>42156</c:v>
                </c:pt>
                <c:pt idx="21">
                  <c:v>42186</c:v>
                </c:pt>
                <c:pt idx="22">
                  <c:v>42217</c:v>
                </c:pt>
                <c:pt idx="23">
                  <c:v>42248</c:v>
                </c:pt>
              </c:numCache>
            </c:numRef>
          </c:cat>
          <c:val>
            <c:numRef>
              <c:f>traffic!$B$6:$Y$6</c:f>
              <c:numCache>
                <c:formatCode>General</c:formatCode>
                <c:ptCount val="24"/>
                <c:pt idx="0">
                  <c:v>2539</c:v>
                </c:pt>
                <c:pt idx="1">
                  <c:v>2803</c:v>
                </c:pt>
                <c:pt idx="2">
                  <c:v>2953</c:v>
                </c:pt>
                <c:pt idx="3">
                  <c:v>5372</c:v>
                </c:pt>
                <c:pt idx="4">
                  <c:v>6871</c:v>
                </c:pt>
                <c:pt idx="5">
                  <c:v>7421</c:v>
                </c:pt>
                <c:pt idx="6">
                  <c:v>9217</c:v>
                </c:pt>
                <c:pt idx="7">
                  <c:v>10775</c:v>
                </c:pt>
                <c:pt idx="8">
                  <c:v>13097</c:v>
                </c:pt>
                <c:pt idx="9">
                  <c:v>13159</c:v>
                </c:pt>
                <c:pt idx="10">
                  <c:v>15692</c:v>
                </c:pt>
                <c:pt idx="11">
                  <c:v>18762</c:v>
                </c:pt>
                <c:pt idx="12">
                  <c:v>21072</c:v>
                </c:pt>
                <c:pt idx="13">
                  <c:v>23634</c:v>
                </c:pt>
                <c:pt idx="14">
                  <c:v>23359</c:v>
                </c:pt>
                <c:pt idx="15">
                  <c:v>33329</c:v>
                </c:pt>
                <c:pt idx="16">
                  <c:v>27873</c:v>
                </c:pt>
                <c:pt idx="17">
                  <c:v>28510</c:v>
                </c:pt>
                <c:pt idx="18">
                  <c:v>27105</c:v>
                </c:pt>
                <c:pt idx="19">
                  <c:v>30205</c:v>
                </c:pt>
                <c:pt idx="20">
                  <c:v>37139</c:v>
                </c:pt>
                <c:pt idx="21">
                  <c:v>36429</c:v>
                </c:pt>
                <c:pt idx="22">
                  <c:v>38503</c:v>
                </c:pt>
                <c:pt idx="23">
                  <c:v>41834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40688"/>
        <c:axId val="119441248"/>
      </c:lineChart>
      <c:dateAx>
        <c:axId val="11944068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/>
          <a:lstStyle/>
          <a:p>
            <a:pPr>
              <a:defRPr sz="800"/>
            </a:pPr>
            <a:endParaRPr lang="de-DE"/>
          </a:p>
        </c:txPr>
        <c:crossAx val="119441248"/>
        <c:crosses val="autoZero"/>
        <c:auto val="1"/>
        <c:lblOffset val="100"/>
        <c:baseTimeUnit val="months"/>
      </c:dateAx>
      <c:valAx>
        <c:axId val="1194412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94406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traffic!$A$2</c:f>
              <c:strCache>
                <c:ptCount val="1"/>
                <c:pt idx="0">
                  <c:v>organic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traffic!$B$1:$Y$1</c:f>
              <c:numCache>
                <c:formatCode>mmm\-yy</c:formatCode>
                <c:ptCount val="24"/>
                <c:pt idx="0">
                  <c:v>41548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41671</c:v>
                </c:pt>
                <c:pt idx="5">
                  <c:v>41699</c:v>
                </c:pt>
                <c:pt idx="6">
                  <c:v>41730</c:v>
                </c:pt>
                <c:pt idx="7">
                  <c:v>41760</c:v>
                </c:pt>
                <c:pt idx="8">
                  <c:v>41791</c:v>
                </c:pt>
                <c:pt idx="9">
                  <c:v>41821</c:v>
                </c:pt>
                <c:pt idx="10">
                  <c:v>41852</c:v>
                </c:pt>
                <c:pt idx="11">
                  <c:v>41883</c:v>
                </c:pt>
                <c:pt idx="12">
                  <c:v>41913</c:v>
                </c:pt>
                <c:pt idx="13">
                  <c:v>41944</c:v>
                </c:pt>
                <c:pt idx="14">
                  <c:v>41974</c:v>
                </c:pt>
                <c:pt idx="15">
                  <c:v>42005</c:v>
                </c:pt>
                <c:pt idx="16">
                  <c:v>42036</c:v>
                </c:pt>
                <c:pt idx="17">
                  <c:v>42064</c:v>
                </c:pt>
                <c:pt idx="18">
                  <c:v>42095</c:v>
                </c:pt>
                <c:pt idx="19">
                  <c:v>42125</c:v>
                </c:pt>
                <c:pt idx="20">
                  <c:v>42156</c:v>
                </c:pt>
                <c:pt idx="21">
                  <c:v>42186</c:v>
                </c:pt>
                <c:pt idx="22">
                  <c:v>42217</c:v>
                </c:pt>
                <c:pt idx="23">
                  <c:v>42248</c:v>
                </c:pt>
              </c:numCache>
            </c:numRef>
          </c:cat>
          <c:val>
            <c:numRef>
              <c:f>traffic!$B$2:$Y$2</c:f>
              <c:numCache>
                <c:formatCode>General</c:formatCode>
                <c:ptCount val="24"/>
                <c:pt idx="0">
                  <c:v>875</c:v>
                </c:pt>
                <c:pt idx="1">
                  <c:v>1214</c:v>
                </c:pt>
                <c:pt idx="2">
                  <c:v>1521</c:v>
                </c:pt>
                <c:pt idx="3">
                  <c:v>3698</c:v>
                </c:pt>
                <c:pt idx="4">
                  <c:v>4831</c:v>
                </c:pt>
                <c:pt idx="5">
                  <c:v>4854</c:v>
                </c:pt>
                <c:pt idx="6">
                  <c:v>6127</c:v>
                </c:pt>
                <c:pt idx="7">
                  <c:v>7774</c:v>
                </c:pt>
                <c:pt idx="8">
                  <c:v>7818</c:v>
                </c:pt>
                <c:pt idx="9">
                  <c:v>8465</c:v>
                </c:pt>
                <c:pt idx="10">
                  <c:v>9522</c:v>
                </c:pt>
                <c:pt idx="11">
                  <c:v>11890</c:v>
                </c:pt>
                <c:pt idx="12">
                  <c:v>11890</c:v>
                </c:pt>
                <c:pt idx="13">
                  <c:v>12191</c:v>
                </c:pt>
                <c:pt idx="14">
                  <c:v>12105</c:v>
                </c:pt>
                <c:pt idx="15">
                  <c:v>18226</c:v>
                </c:pt>
                <c:pt idx="16">
                  <c:v>15631</c:v>
                </c:pt>
                <c:pt idx="17">
                  <c:v>13191</c:v>
                </c:pt>
                <c:pt idx="18" formatCode="_-* #,##0_-;\-* #,##0_-;_-* &quot;-&quot;??_-;_-@_-">
                  <c:v>13085</c:v>
                </c:pt>
                <c:pt idx="19">
                  <c:v>14453</c:v>
                </c:pt>
                <c:pt idx="20">
                  <c:v>14767</c:v>
                </c:pt>
                <c:pt idx="21">
                  <c:v>14826</c:v>
                </c:pt>
                <c:pt idx="22">
                  <c:v>17428</c:v>
                </c:pt>
                <c:pt idx="23">
                  <c:v>19477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traffic!$A$6</c:f>
              <c:strCache>
                <c:ptCount val="1"/>
                <c:pt idx="0">
                  <c:v># Sitzungen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traffic!$B$1:$Y$1</c:f>
              <c:numCache>
                <c:formatCode>mmm\-yy</c:formatCode>
                <c:ptCount val="24"/>
                <c:pt idx="0">
                  <c:v>41548</c:v>
                </c:pt>
                <c:pt idx="1">
                  <c:v>41579</c:v>
                </c:pt>
                <c:pt idx="2">
                  <c:v>41609</c:v>
                </c:pt>
                <c:pt idx="3">
                  <c:v>41640</c:v>
                </c:pt>
                <c:pt idx="4">
                  <c:v>41671</c:v>
                </c:pt>
                <c:pt idx="5">
                  <c:v>41699</c:v>
                </c:pt>
                <c:pt idx="6">
                  <c:v>41730</c:v>
                </c:pt>
                <c:pt idx="7">
                  <c:v>41760</c:v>
                </c:pt>
                <c:pt idx="8">
                  <c:v>41791</c:v>
                </c:pt>
                <c:pt idx="9">
                  <c:v>41821</c:v>
                </c:pt>
                <c:pt idx="10">
                  <c:v>41852</c:v>
                </c:pt>
                <c:pt idx="11">
                  <c:v>41883</c:v>
                </c:pt>
                <c:pt idx="12">
                  <c:v>41913</c:v>
                </c:pt>
                <c:pt idx="13">
                  <c:v>41944</c:v>
                </c:pt>
                <c:pt idx="14">
                  <c:v>41974</c:v>
                </c:pt>
                <c:pt idx="15">
                  <c:v>42005</c:v>
                </c:pt>
                <c:pt idx="16">
                  <c:v>42036</c:v>
                </c:pt>
                <c:pt idx="17">
                  <c:v>42064</c:v>
                </c:pt>
                <c:pt idx="18">
                  <c:v>42095</c:v>
                </c:pt>
                <c:pt idx="19">
                  <c:v>42125</c:v>
                </c:pt>
                <c:pt idx="20">
                  <c:v>42156</c:v>
                </c:pt>
                <c:pt idx="21">
                  <c:v>42186</c:v>
                </c:pt>
                <c:pt idx="22">
                  <c:v>42217</c:v>
                </c:pt>
                <c:pt idx="23">
                  <c:v>42248</c:v>
                </c:pt>
              </c:numCache>
            </c:numRef>
          </c:cat>
          <c:val>
            <c:numRef>
              <c:f>traffic!$B$6:$Y$6</c:f>
              <c:numCache>
                <c:formatCode>General</c:formatCode>
                <c:ptCount val="24"/>
                <c:pt idx="0">
                  <c:v>2539</c:v>
                </c:pt>
                <c:pt idx="1">
                  <c:v>2803</c:v>
                </c:pt>
                <c:pt idx="2">
                  <c:v>2953</c:v>
                </c:pt>
                <c:pt idx="3">
                  <c:v>5372</c:v>
                </c:pt>
                <c:pt idx="4">
                  <c:v>6871</c:v>
                </c:pt>
                <c:pt idx="5">
                  <c:v>7421</c:v>
                </c:pt>
                <c:pt idx="6">
                  <c:v>9217</c:v>
                </c:pt>
                <c:pt idx="7">
                  <c:v>10775</c:v>
                </c:pt>
                <c:pt idx="8">
                  <c:v>13097</c:v>
                </c:pt>
                <c:pt idx="9">
                  <c:v>13159</c:v>
                </c:pt>
                <c:pt idx="10">
                  <c:v>15692</c:v>
                </c:pt>
                <c:pt idx="11">
                  <c:v>18762</c:v>
                </c:pt>
                <c:pt idx="12">
                  <c:v>21072</c:v>
                </c:pt>
                <c:pt idx="13">
                  <c:v>23634</c:v>
                </c:pt>
                <c:pt idx="14">
                  <c:v>23359</c:v>
                </c:pt>
                <c:pt idx="15">
                  <c:v>33329</c:v>
                </c:pt>
                <c:pt idx="16">
                  <c:v>27873</c:v>
                </c:pt>
                <c:pt idx="17">
                  <c:v>28510</c:v>
                </c:pt>
                <c:pt idx="18">
                  <c:v>27105</c:v>
                </c:pt>
                <c:pt idx="19">
                  <c:v>30205</c:v>
                </c:pt>
                <c:pt idx="20">
                  <c:v>37139</c:v>
                </c:pt>
                <c:pt idx="21">
                  <c:v>36429</c:v>
                </c:pt>
                <c:pt idx="22">
                  <c:v>38503</c:v>
                </c:pt>
                <c:pt idx="23">
                  <c:v>41834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444048"/>
        <c:axId val="119444608"/>
      </c:lineChart>
      <c:dateAx>
        <c:axId val="11944404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/>
          <a:lstStyle/>
          <a:p>
            <a:pPr>
              <a:defRPr sz="800"/>
            </a:pPr>
            <a:endParaRPr lang="de-DE"/>
          </a:p>
        </c:txPr>
        <c:crossAx val="119444608"/>
        <c:crosses val="autoZero"/>
        <c:auto val="1"/>
        <c:lblOffset val="100"/>
        <c:baseTimeUnit val="months"/>
      </c:dateAx>
      <c:valAx>
        <c:axId val="1194446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94440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7460A-AED1-6742-B794-55F897915E92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68245-53DC-F34C-9562-04E3116431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40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14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265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505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330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</a:p>
          <a:p>
            <a:r>
              <a:rPr lang="en-US" dirty="0" smtClean="0"/>
              <a:t>Add</a:t>
            </a:r>
          </a:p>
          <a:p>
            <a:r>
              <a:rPr lang="en-US" dirty="0" smtClean="0"/>
              <a:t>Enrich</a:t>
            </a:r>
          </a:p>
          <a:p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155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646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90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16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03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775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63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1400" dirty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458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820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694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48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803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481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947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879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880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Calibri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92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07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5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14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87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80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62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8245-53DC-F34C-9562-04E31164316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39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48" y="5103696"/>
            <a:ext cx="9085342" cy="1621111"/>
          </a:xfrm>
        </p:spPr>
        <p:txBody>
          <a:bodyPr>
            <a:normAutofit/>
          </a:bodyPr>
          <a:lstStyle>
            <a:lvl1pPr>
              <a:defRPr sz="5500" b="0" i="0">
                <a:solidFill>
                  <a:srgbClr val="FFFFFF"/>
                </a:solidFill>
                <a:latin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1646" y="6346726"/>
            <a:ext cx="8132767" cy="662916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81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4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28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658" y="595045"/>
            <a:ext cx="9533178" cy="610615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432" y="2193578"/>
            <a:ext cx="4720815" cy="4903455"/>
          </a:xfrm>
        </p:spPr>
        <p:txBody>
          <a:bodyPr/>
          <a:lstStyle>
            <a:lvl1pPr>
              <a:defRPr sz="2300" b="1">
                <a:solidFill>
                  <a:schemeClr val="tx1"/>
                </a:solidFill>
              </a:defRPr>
            </a:lvl1pPr>
            <a:lvl2pPr>
              <a:defRPr sz="2300">
                <a:solidFill>
                  <a:schemeClr val="tx1"/>
                </a:solidFill>
              </a:defRPr>
            </a:lvl2pPr>
            <a:lvl3pPr>
              <a:defRPr sz="2300">
                <a:solidFill>
                  <a:schemeClr val="tx1"/>
                </a:solidFill>
              </a:defRPr>
            </a:lvl3pPr>
            <a:lvl4pPr>
              <a:defRPr sz="2100">
                <a:solidFill>
                  <a:schemeClr val="tx1"/>
                </a:solidFill>
              </a:defRPr>
            </a:lvl4pPr>
            <a:lvl5pPr>
              <a:defRPr sz="21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3391" y="2193578"/>
            <a:ext cx="4720815" cy="4903455"/>
          </a:xfrm>
        </p:spPr>
        <p:txBody>
          <a:bodyPr/>
          <a:lstStyle>
            <a:lvl1pPr>
              <a:defRPr sz="2300" b="1">
                <a:solidFill>
                  <a:srgbClr val="000000"/>
                </a:solidFill>
              </a:defRPr>
            </a:lvl1pPr>
            <a:lvl2pPr>
              <a:defRPr sz="2300">
                <a:solidFill>
                  <a:srgbClr val="000000"/>
                </a:solidFill>
              </a:defRPr>
            </a:lvl2pPr>
            <a:lvl3pPr>
              <a:defRPr sz="2300">
                <a:solidFill>
                  <a:srgbClr val="000000"/>
                </a:solidFill>
              </a:defRPr>
            </a:lvl3pPr>
            <a:lvl4pPr>
              <a:defRPr sz="2100">
                <a:solidFill>
                  <a:srgbClr val="000000"/>
                </a:solidFill>
              </a:defRPr>
            </a:lvl4pPr>
            <a:lvl5pPr>
              <a:defRPr sz="2100">
                <a:solidFill>
                  <a:srgbClr val="000000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488658" y="1022986"/>
            <a:ext cx="9533178" cy="61061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100" dirty="0" smtClean="0"/>
              <a:t>Mastertitelformat bearbeiten</a:t>
            </a:r>
            <a:endParaRPr lang="de-DE" sz="2100" dirty="0"/>
          </a:p>
        </p:txBody>
      </p:sp>
    </p:spTree>
    <p:extLst>
      <p:ext uri="{BB962C8B-B14F-4D97-AF65-F5344CB8AC3E}">
        <p14:creationId xmlns:p14="http://schemas.microsoft.com/office/powerpoint/2010/main" val="3435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896" y="2193578"/>
            <a:ext cx="5975246" cy="4915323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2700">
                <a:solidFill>
                  <a:srgbClr val="000000"/>
                </a:solidFill>
              </a:defRPr>
            </a:lvl3pPr>
            <a:lvl4pPr>
              <a:defRPr sz="2300">
                <a:solidFill>
                  <a:srgbClr val="000000"/>
                </a:solidFill>
              </a:defRPr>
            </a:lvl4pPr>
            <a:lvl5pPr>
              <a:defRPr sz="2300">
                <a:solidFill>
                  <a:srgbClr val="000000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37719" y="2193578"/>
            <a:ext cx="3516488" cy="4915323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88658" y="327130"/>
            <a:ext cx="9533178" cy="1260475"/>
          </a:xfrm>
        </p:spPr>
        <p:txBody>
          <a:bodyPr>
            <a:normAutofit/>
          </a:bodyPr>
          <a:lstStyle>
            <a:lvl1pPr>
              <a:defRPr sz="4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55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658" y="327130"/>
            <a:ext cx="9533178" cy="1260475"/>
          </a:xfrm>
        </p:spPr>
        <p:txBody>
          <a:bodyPr>
            <a:normAutofit/>
          </a:bodyPr>
          <a:lstStyle>
            <a:lvl1pPr>
              <a:defRPr sz="4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432" y="2444798"/>
            <a:ext cx="4720815" cy="3809611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300">
                <a:solidFill>
                  <a:schemeClr val="tx1"/>
                </a:solidFill>
              </a:defRPr>
            </a:lvl2pPr>
            <a:lvl3pPr>
              <a:defRPr sz="2300">
                <a:solidFill>
                  <a:schemeClr val="tx1"/>
                </a:solidFill>
              </a:defRPr>
            </a:lvl3pPr>
            <a:lvl4pPr>
              <a:defRPr sz="2100">
                <a:solidFill>
                  <a:schemeClr val="tx1"/>
                </a:solidFill>
              </a:defRPr>
            </a:lvl4pPr>
            <a:lvl5pPr>
              <a:defRPr sz="21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3391" y="2444798"/>
            <a:ext cx="4720815" cy="3809611"/>
          </a:xfrm>
        </p:spPr>
        <p:txBody>
          <a:bodyPr/>
          <a:lstStyle>
            <a:lvl1pPr>
              <a:defRPr sz="2700">
                <a:solidFill>
                  <a:srgbClr val="000000"/>
                </a:solidFill>
              </a:defRPr>
            </a:lvl1pPr>
            <a:lvl2pPr>
              <a:defRPr sz="2300">
                <a:solidFill>
                  <a:srgbClr val="000000"/>
                </a:solidFill>
              </a:defRPr>
            </a:lvl2pPr>
            <a:lvl3pPr>
              <a:defRPr sz="2300">
                <a:solidFill>
                  <a:srgbClr val="000000"/>
                </a:solidFill>
              </a:defRPr>
            </a:lvl3pPr>
            <a:lvl4pPr>
              <a:defRPr sz="2100">
                <a:solidFill>
                  <a:srgbClr val="000000"/>
                </a:solidFill>
              </a:defRPr>
            </a:lvl4pPr>
            <a:lvl5pPr>
              <a:defRPr sz="2100">
                <a:solidFill>
                  <a:srgbClr val="000000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10"/>
          </p:nvPr>
        </p:nvSpPr>
        <p:spPr>
          <a:xfrm>
            <a:off x="489896" y="6468032"/>
            <a:ext cx="4765351" cy="74768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1"/>
          </p:nvPr>
        </p:nvSpPr>
        <p:spPr>
          <a:xfrm>
            <a:off x="5433391" y="6468032"/>
            <a:ext cx="4765351" cy="74768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78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88658" y="2193577"/>
            <a:ext cx="9533178" cy="3740398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89895" y="6205373"/>
            <a:ext cx="9531940" cy="101033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488658" y="327130"/>
            <a:ext cx="9533178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43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302589"/>
            <a:ext cx="6987203" cy="1578507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2376771"/>
            <a:ext cx="9619774" cy="48117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18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25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83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88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23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24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06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5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432" y="2100792"/>
            <a:ext cx="9619774" cy="4655005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06ABF-112E-1E44-81A3-21F54449E0AA}" type="datetimeFigureOut">
              <a:rPr lang="de-DE" smtClean="0"/>
              <a:t>29.10.2015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12975-510B-3647-B62E-B924DD15EB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5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defTabSz="521437" rtl="0" eaLnBrk="1" latinLnBrk="0" hangingPunct="1">
        <a:spcBef>
          <a:spcPct val="0"/>
        </a:spcBef>
        <a:buNone/>
        <a:defRPr sz="5000" b="0" i="0" kern="1200">
          <a:solidFill>
            <a:schemeClr val="tx1"/>
          </a:solidFill>
          <a:latin typeface="TitilliumText25L 800 wt"/>
          <a:ea typeface="+mj-ea"/>
          <a:cs typeface="TitilliumText25L 800 wt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Corbel" panose="020B0503020204020204" pitchFamily="34" charset="0"/>
          <a:ea typeface="+mn-ea"/>
          <a:cs typeface="Corbel" panose="020B0503020204020204" pitchFamily="34" charset="0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TitilliumText25L 800 wt"/>
          <a:ea typeface="+mn-ea"/>
          <a:cs typeface="TitilliumText25L 800 wt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TitilliumText25L 800 wt"/>
          <a:ea typeface="+mn-ea"/>
          <a:cs typeface="TitilliumText25L 800 w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TitilliumText25L 800 wt"/>
          <a:ea typeface="+mn-ea"/>
          <a:cs typeface="TitilliumText25L 800 wt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Corbel" panose="020B0503020204020204" pitchFamily="34" charset="0"/>
          <a:ea typeface="+mn-ea"/>
          <a:cs typeface="Corbel" panose="020B0503020204020204" pitchFamily="34" charset="0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1028" y="4991233"/>
            <a:ext cx="9533178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1028" y="6016124"/>
            <a:ext cx="9533178" cy="100254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0366265" y="367907"/>
            <a:ext cx="210611" cy="428472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048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81" r:id="rId3"/>
    <p:sldLayoutId id="2147483680" r:id="rId4"/>
  </p:sldLayoutIdLst>
  <p:timing>
    <p:tnLst>
      <p:par>
        <p:cTn id="1" dur="indefinite" restart="never" nodeType="tmRoot"/>
      </p:par>
    </p:tnLst>
  </p:timing>
  <p:txStyles>
    <p:titleStyle>
      <a:lvl1pPr algn="l" defTabSz="521437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spcBef>
          <a:spcPct val="20000"/>
        </a:spcBef>
        <a:buFont typeface="Arial"/>
        <a:buNone/>
        <a:defRPr sz="3600" kern="1200">
          <a:solidFill>
            <a:srgbClr val="FFFFFF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Open Data als Businessgrundlage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2000" dirty="0" smtClean="0"/>
              <a:t>Andreas Woditschka CFO | andreas@eversport.at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9694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Eversport Traffic</a:t>
            </a:r>
            <a:endParaRPr lang="en-GB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393720"/>
              </p:ext>
            </p:extLst>
          </p:nvPr>
        </p:nvGraphicFramePr>
        <p:xfrm>
          <a:off x="1911927" y="2482622"/>
          <a:ext cx="6590805" cy="458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48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passiert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Pfeil nach unten 4"/>
          <p:cNvSpPr/>
          <p:nvPr/>
        </p:nvSpPr>
        <p:spPr>
          <a:xfrm>
            <a:off x="6121794" y="2116318"/>
            <a:ext cx="772998" cy="1461155"/>
          </a:xfrm>
          <a:prstGeom prst="downArrow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2400" dirty="0" smtClean="0"/>
              <a:t>Relaunch</a:t>
            </a:r>
            <a:endParaRPr lang="de-AT" sz="1100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41077"/>
              </p:ext>
            </p:extLst>
          </p:nvPr>
        </p:nvGraphicFramePr>
        <p:xfrm>
          <a:off x="1911927" y="2482622"/>
          <a:ext cx="6590805" cy="458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60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 hat </a:t>
            </a:r>
            <a:r>
              <a:rPr lang="en-GB" dirty="0" err="1" smtClean="0"/>
              <a:t>sich</a:t>
            </a:r>
            <a:r>
              <a:rPr lang="en-GB" dirty="0" smtClean="0"/>
              <a:t> </a:t>
            </a:r>
            <a:r>
              <a:rPr lang="en-GB" dirty="0" err="1" smtClean="0"/>
              <a:t>verändert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3" name="Rechteck 12"/>
          <p:cNvSpPr/>
          <p:nvPr/>
        </p:nvSpPr>
        <p:spPr>
          <a:xfrm>
            <a:off x="701773" y="3069918"/>
            <a:ext cx="2103120" cy="975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Content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01773" y="4319598"/>
            <a:ext cx="2103120" cy="975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Technology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1773" y="5548958"/>
            <a:ext cx="2103120" cy="975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Social &amp; User </a:t>
            </a:r>
            <a:r>
              <a:rPr lang="en-GB" dirty="0" smtClean="0">
                <a:solidFill>
                  <a:schemeClr val="bg1"/>
                </a:solidFill>
              </a:rPr>
              <a:t>Signals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3289954" y="3104641"/>
            <a:ext cx="7398683" cy="3516068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de-DE" sz="2400" dirty="0" smtClean="0"/>
              <a:t>1) 	</a:t>
            </a:r>
            <a:r>
              <a:rPr lang="de-AT" sz="2400" dirty="0" smtClean="0"/>
              <a:t>20% des Contents wurde </a:t>
            </a:r>
            <a:r>
              <a:rPr lang="de-AT" sz="2400" b="1" dirty="0">
                <a:solidFill>
                  <a:srgbClr val="C00000"/>
                </a:solidFill>
              </a:rPr>
              <a:t>nicht übernommen</a:t>
            </a:r>
            <a:endParaRPr lang="en-US" altLang="de-DE" sz="24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de-DE" sz="2400" dirty="0" smtClean="0"/>
          </a:p>
          <a:p>
            <a:pPr>
              <a:defRPr/>
            </a:pPr>
            <a:endParaRPr lang="en-US" altLang="de-DE" sz="2400" dirty="0" smtClean="0"/>
          </a:p>
          <a:p>
            <a:pPr marL="0" indent="0">
              <a:buFont typeface="Arial"/>
              <a:buNone/>
              <a:defRPr/>
            </a:pPr>
            <a:r>
              <a:rPr lang="en-US" altLang="de-DE" sz="2400" dirty="0" smtClean="0"/>
              <a:t>2) 	</a:t>
            </a:r>
            <a:r>
              <a:rPr lang="de-AT" altLang="de-DE" sz="2400" b="1" dirty="0" smtClean="0">
                <a:solidFill>
                  <a:srgbClr val="76C101"/>
                </a:solidFill>
              </a:rPr>
              <a:t>wurde verbessert</a:t>
            </a:r>
            <a:endParaRPr lang="de-AT" sz="2400" b="1" dirty="0" smtClean="0">
              <a:solidFill>
                <a:srgbClr val="76C101"/>
              </a:solidFill>
            </a:endParaRPr>
          </a:p>
          <a:p>
            <a:pPr>
              <a:defRPr/>
            </a:pPr>
            <a:endParaRPr lang="de-AT" sz="2400" dirty="0" smtClean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  <a:p>
            <a:pPr marL="0" indent="0">
              <a:buFont typeface="Arial"/>
              <a:buNone/>
              <a:defRPr/>
            </a:pPr>
            <a:endParaRPr lang="de-AT" altLang="de-DE" sz="2400" dirty="0" smtClean="0"/>
          </a:p>
          <a:p>
            <a:pPr marL="0" indent="0">
              <a:buFont typeface="Arial"/>
              <a:buNone/>
              <a:defRPr/>
            </a:pPr>
            <a:r>
              <a:rPr lang="en-US" altLang="de-DE" sz="2400" dirty="0" smtClean="0"/>
              <a:t>3) 	</a:t>
            </a:r>
            <a:r>
              <a:rPr lang="de-AT" altLang="de-DE" sz="2400" dirty="0" smtClean="0"/>
              <a:t>haben sich </a:t>
            </a:r>
            <a:r>
              <a:rPr lang="de-AT" altLang="de-DE" sz="2400" b="1" dirty="0" smtClean="0">
                <a:solidFill>
                  <a:srgbClr val="C00000"/>
                </a:solidFill>
              </a:rPr>
              <a:t>verschlechtert </a:t>
            </a:r>
            <a:r>
              <a:rPr lang="de-AT" altLang="de-DE" sz="2400" dirty="0" smtClean="0"/>
              <a:t>(</a:t>
            </a:r>
            <a:r>
              <a:rPr lang="de-AT" altLang="de-DE" sz="2400" dirty="0" err="1" smtClean="0"/>
              <a:t>zB</a:t>
            </a:r>
            <a:r>
              <a:rPr lang="de-AT" altLang="de-DE" sz="2400" dirty="0"/>
              <a:t> </a:t>
            </a:r>
            <a:r>
              <a:rPr lang="de-AT" altLang="de-DE" sz="2400" dirty="0" smtClean="0"/>
              <a:t>Absprungrate)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</a:t>
            </a:r>
            <a:r>
              <a:rPr lang="en-GB" dirty="0" err="1" smtClean="0"/>
              <a:t>Strategie</a:t>
            </a:r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770786" y="3872456"/>
            <a:ext cx="1765708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Open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27085" y="3872456"/>
            <a:ext cx="1765708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Party Data</a:t>
            </a:r>
          </a:p>
        </p:txBody>
      </p:sp>
      <p:sp>
        <p:nvSpPr>
          <p:cNvPr id="5" name="Rechteck 4"/>
          <p:cNvSpPr/>
          <p:nvPr/>
        </p:nvSpPr>
        <p:spPr>
          <a:xfrm>
            <a:off x="6283384" y="3872456"/>
            <a:ext cx="1765708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Own Data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/>
          <a:stretch/>
        </p:blipFill>
        <p:spPr bwMode="auto">
          <a:xfrm>
            <a:off x="9039683" y="3700209"/>
            <a:ext cx="1247398" cy="13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8214449" y="3964266"/>
            <a:ext cx="659877" cy="85770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de-DE" sz="4400" b="1" dirty="0" smtClean="0"/>
              <a:t>=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458150" y="3923598"/>
            <a:ext cx="659877" cy="857708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en-US" altLang="de-DE" sz="4400" b="1" dirty="0" smtClean="0"/>
              <a:t>+</a:t>
            </a:r>
            <a:endParaRPr lang="en-US" altLang="de-DE" sz="2400" b="1" dirty="0" smtClean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2701851" y="3990108"/>
            <a:ext cx="659877" cy="857708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en-US" altLang="de-DE" sz="4400" b="1" dirty="0" smtClean="0"/>
              <a:t>+</a:t>
            </a:r>
            <a:endParaRPr lang="en-US" altLang="de-D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280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ETL </a:t>
            </a:r>
            <a:r>
              <a:rPr lang="en-GB" dirty="0" err="1" smtClean="0"/>
              <a:t>Prozess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/>
          <a:stretch/>
        </p:blipFill>
        <p:spPr bwMode="auto">
          <a:xfrm>
            <a:off x="9342585" y="4122893"/>
            <a:ext cx="1247398" cy="13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781393" y="3045460"/>
            <a:ext cx="1765708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Open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81393" y="4295140"/>
            <a:ext cx="1765708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Party Data</a:t>
            </a:r>
          </a:p>
        </p:txBody>
      </p:sp>
      <p:sp>
        <p:nvSpPr>
          <p:cNvPr id="19" name="Rechteck 18"/>
          <p:cNvSpPr/>
          <p:nvPr/>
        </p:nvSpPr>
        <p:spPr>
          <a:xfrm>
            <a:off x="781393" y="5524500"/>
            <a:ext cx="1765708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Own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225994" y="4295140"/>
            <a:ext cx="1401807" cy="975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Relevant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Pfeil nach unten 23"/>
          <p:cNvSpPr/>
          <p:nvPr/>
        </p:nvSpPr>
        <p:spPr>
          <a:xfrm rot="17956931">
            <a:off x="3192200" y="3152949"/>
            <a:ext cx="772998" cy="14611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2400" dirty="0" err="1" smtClean="0"/>
              <a:t>extract</a:t>
            </a:r>
            <a:endParaRPr lang="de-AT" sz="1100" dirty="0"/>
          </a:p>
        </p:txBody>
      </p:sp>
      <p:sp>
        <p:nvSpPr>
          <p:cNvPr id="25" name="Pfeil nach unten 24"/>
          <p:cNvSpPr/>
          <p:nvPr/>
        </p:nvSpPr>
        <p:spPr>
          <a:xfrm rot="14808983">
            <a:off x="3154056" y="4944421"/>
            <a:ext cx="772998" cy="14611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2400" dirty="0" err="1" smtClean="0"/>
              <a:t>extract</a:t>
            </a:r>
            <a:endParaRPr lang="de-AT" sz="1100" dirty="0"/>
          </a:p>
        </p:txBody>
      </p:sp>
      <p:sp>
        <p:nvSpPr>
          <p:cNvPr id="26" name="Pfeil nach unten 25"/>
          <p:cNvSpPr/>
          <p:nvPr/>
        </p:nvSpPr>
        <p:spPr>
          <a:xfrm rot="16200000">
            <a:off x="2951881" y="4052253"/>
            <a:ext cx="772998" cy="146115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2400" dirty="0" err="1" smtClean="0"/>
              <a:t>extract</a:t>
            </a:r>
            <a:endParaRPr lang="de-AT" sz="1100" dirty="0"/>
          </a:p>
        </p:txBody>
      </p:sp>
      <p:sp>
        <p:nvSpPr>
          <p:cNvPr id="27" name="Pfeil nach unten 26"/>
          <p:cNvSpPr/>
          <p:nvPr/>
        </p:nvSpPr>
        <p:spPr>
          <a:xfrm rot="16200000">
            <a:off x="6070472" y="4017995"/>
            <a:ext cx="772998" cy="152964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2400" dirty="0" err="1" smtClean="0"/>
              <a:t>transform</a:t>
            </a:r>
            <a:endParaRPr lang="de-AT" sz="1100" dirty="0"/>
          </a:p>
        </p:txBody>
      </p:sp>
      <p:sp>
        <p:nvSpPr>
          <p:cNvPr id="28" name="Rechteck 27"/>
          <p:cNvSpPr/>
          <p:nvPr/>
        </p:nvSpPr>
        <p:spPr>
          <a:xfrm>
            <a:off x="7268931" y="4295140"/>
            <a:ext cx="994858" cy="975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ImportData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Pfeil nach unten 28"/>
          <p:cNvSpPr/>
          <p:nvPr/>
        </p:nvSpPr>
        <p:spPr>
          <a:xfrm rot="16200000">
            <a:off x="8416688" y="4319136"/>
            <a:ext cx="772998" cy="92739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AT" sz="2400" dirty="0" err="1" smtClean="0"/>
              <a:t>load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6628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Herausforderungen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597" y="2852970"/>
            <a:ext cx="4734560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en-US" altLang="de-DE" sz="3200" b="1" dirty="0" err="1" smtClean="0"/>
              <a:t>Keine</a:t>
            </a:r>
            <a:r>
              <a:rPr lang="en-US" altLang="de-DE" sz="3200" b="1" dirty="0" smtClean="0"/>
              <a:t> </a:t>
            </a:r>
            <a:r>
              <a:rPr lang="en-US" altLang="de-DE" sz="3200" b="1" dirty="0" err="1" smtClean="0"/>
              <a:t>Daten</a:t>
            </a:r>
            <a:endParaRPr lang="en-US" altLang="de-DE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6116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pen Data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Sportstätten</a:t>
            </a:r>
            <a:r>
              <a:rPr lang="en-GB" dirty="0" smtClean="0"/>
              <a:t> in </a:t>
            </a:r>
            <a:r>
              <a:rPr lang="en-GB" dirty="0" err="1" smtClean="0"/>
              <a:t>Österreich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506"/>
            <a:ext cx="10688638" cy="56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Herausforderungen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597" y="2852970"/>
            <a:ext cx="4734560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en-US" altLang="de-DE" sz="2400" b="1" dirty="0" err="1" smtClean="0"/>
              <a:t>Keine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Daten</a:t>
            </a:r>
            <a:endParaRPr lang="en-US" altLang="de-DE" sz="2400" b="1" dirty="0" smtClean="0"/>
          </a:p>
          <a:p>
            <a:pPr marL="457200" indent="-457200">
              <a:buAutoNum type="arabicParenR"/>
              <a:defRPr/>
            </a:pPr>
            <a:endParaRPr lang="en-US" altLang="de-DE" sz="2400" b="1" dirty="0"/>
          </a:p>
          <a:p>
            <a:pPr marL="457200" indent="-457200">
              <a:buFont typeface="Arial"/>
              <a:buAutoNum type="arabicParenR"/>
              <a:defRPr/>
            </a:pPr>
            <a:r>
              <a:rPr lang="de-AT" altLang="de-DE" sz="3200" b="1" dirty="0" smtClean="0"/>
              <a:t>Alte &amp; Falsche Daten</a:t>
            </a:r>
            <a:endParaRPr lang="de-AT" sz="3200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722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Herausforderungen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597" y="2852970"/>
            <a:ext cx="7940520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en-US" altLang="de-DE" sz="2400" b="1" dirty="0" err="1" smtClean="0"/>
              <a:t>Kein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Daten</a:t>
            </a:r>
            <a:endParaRPr lang="en-US" altLang="de-DE" sz="2400" b="1" dirty="0" smtClean="0"/>
          </a:p>
          <a:p>
            <a:pPr marL="457200" indent="-457200">
              <a:buAutoNum type="arabicParenR"/>
              <a:defRPr/>
            </a:pPr>
            <a:endParaRPr lang="en-US" altLang="de-DE" sz="2400" b="1" dirty="0"/>
          </a:p>
          <a:p>
            <a:pPr marL="457200" indent="-457200">
              <a:buFont typeface="Arial"/>
              <a:buAutoNum type="arabicParenR"/>
              <a:defRPr/>
            </a:pPr>
            <a:r>
              <a:rPr lang="de-AT" altLang="de-DE" sz="2400" b="1" dirty="0" smtClean="0"/>
              <a:t>Alte &amp; Falsche Daten</a:t>
            </a:r>
            <a:endParaRPr lang="de-AT" sz="2400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  <a:p>
            <a:pPr marL="0" indent="0">
              <a:buNone/>
              <a:defRPr/>
            </a:pPr>
            <a:endParaRPr lang="en-US" altLang="de-DE" sz="2400" b="1" dirty="0" smtClean="0"/>
          </a:p>
          <a:p>
            <a:pPr marL="457200" indent="-457200">
              <a:buAutoNum type="arabicParenR" startAt="3"/>
              <a:defRPr/>
            </a:pPr>
            <a:r>
              <a:rPr lang="de-AT" altLang="de-DE" sz="3200" b="1" dirty="0" smtClean="0"/>
              <a:t>Unterschiedlichste Daten-Typen</a:t>
            </a:r>
          </a:p>
        </p:txBody>
      </p:sp>
    </p:spTree>
    <p:extLst>
      <p:ext uri="{BB962C8B-B14F-4D97-AF65-F5344CB8AC3E}">
        <p14:creationId xmlns:p14="http://schemas.microsoft.com/office/powerpoint/2010/main" val="15995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Daten</a:t>
            </a:r>
            <a:r>
              <a:rPr lang="en-GB" dirty="0" smtClean="0"/>
              <a:t> </a:t>
            </a:r>
            <a:r>
              <a:rPr lang="en-GB" dirty="0" err="1" smtClean="0"/>
              <a:t>Typen</a:t>
            </a:r>
            <a:endParaRPr lang="en-GB" dirty="0"/>
          </a:p>
        </p:txBody>
      </p:sp>
      <p:pic>
        <p:nvPicPr>
          <p:cNvPr id="2050" name="Picture 2" descr="http://www.4coffshore.com/windfarms/images/exce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43" y="3221005"/>
            <a:ext cx="1768540" cy="17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ejoe.it/wordpress/wp-content/uploads/2012/02/calc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34" y="3221005"/>
            <a:ext cx="1485573" cy="17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fr/c/c1/Logo_qgi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58" y="3221005"/>
            <a:ext cx="1568896" cy="17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977231" y="5334324"/>
            <a:ext cx="1534252" cy="36803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de-DE" sz="2400" b="1" dirty="0" smtClean="0"/>
              <a:t>XLS / CSV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668535" y="5334323"/>
            <a:ext cx="1324769" cy="368035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en-US" altLang="de-DE" sz="2400" b="1" dirty="0" smtClean="0"/>
              <a:t>DBF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7272421" y="5334324"/>
            <a:ext cx="1324769" cy="368035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en-US" altLang="de-DE" sz="2400" b="1" dirty="0" smtClean="0"/>
              <a:t>QGS</a:t>
            </a:r>
            <a:endParaRPr lang="en-US" altLang="de-DE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0705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2751054"/>
            <a:ext cx="9619774" cy="4811796"/>
          </a:xfrm>
        </p:spPr>
        <p:txBody>
          <a:bodyPr/>
          <a:lstStyle/>
          <a:p>
            <a:pPr marL="0" indent="0">
              <a:buNone/>
            </a:pPr>
            <a:r>
              <a:rPr lang="en-GB" altLang="de-DE" dirty="0" err="1" smtClean="0"/>
              <a:t>Es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besteht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kein</a:t>
            </a:r>
            <a:r>
              <a:rPr lang="en-GB" altLang="de-DE" dirty="0" smtClean="0"/>
              <a:t> </a:t>
            </a:r>
            <a:r>
              <a:rPr lang="en-GB" altLang="de-DE" b="1" dirty="0" smtClean="0"/>
              <a:t>online </a:t>
            </a:r>
            <a:r>
              <a:rPr lang="en-GB" altLang="de-DE" b="1" dirty="0" err="1" smtClean="0"/>
              <a:t>Marketplatz</a:t>
            </a:r>
            <a:r>
              <a:rPr lang="en-GB" altLang="de-DE" b="1" dirty="0" smtClean="0"/>
              <a:t> </a:t>
            </a:r>
            <a:r>
              <a:rPr lang="en-GB" altLang="de-DE" dirty="0" err="1" smtClean="0"/>
              <a:t>für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Sportaktivitäten</a:t>
            </a:r>
            <a:r>
              <a:rPr lang="en-GB" alt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en-GB" altLang="de-DE" dirty="0" err="1" smtClean="0"/>
              <a:t>Es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ist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schwierig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für</a:t>
            </a:r>
            <a:r>
              <a:rPr lang="en-GB" altLang="de-DE" dirty="0" smtClean="0"/>
              <a:t>:</a:t>
            </a:r>
          </a:p>
          <a:p>
            <a:pPr marL="0" indent="0">
              <a:buNone/>
              <a:defRPr/>
            </a:pPr>
            <a:endParaRPr lang="en-GB" altLang="de-DE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de-DE" b="1" dirty="0" err="1" smtClean="0"/>
              <a:t>Sportler</a:t>
            </a:r>
            <a:r>
              <a:rPr lang="en-GB" altLang="de-DE" b="1" dirty="0" smtClean="0"/>
              <a:t> </a:t>
            </a:r>
            <a:r>
              <a:rPr lang="en-GB" altLang="de-DE" dirty="0" err="1" smtClean="0"/>
              <a:t>Angebote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suchen</a:t>
            </a:r>
            <a:r>
              <a:rPr lang="en-GB" altLang="de-DE" dirty="0" smtClean="0"/>
              <a:t>,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 </a:t>
            </a:r>
            <a:r>
              <a:rPr lang="en-GB" altLang="de-DE" dirty="0" err="1" smtClean="0"/>
              <a:t>vergleichen</a:t>
            </a:r>
            <a:r>
              <a:rPr lang="en-GB" altLang="de-DE" dirty="0" smtClean="0"/>
              <a:t> und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buchen</a:t>
            </a:r>
            <a:r>
              <a:rPr lang="en-GB" altLang="de-DE" dirty="0" smtClean="0"/>
              <a:t>.</a:t>
            </a:r>
            <a:endParaRPr lang="en-GB" altLang="de-DE" dirty="0"/>
          </a:p>
          <a:p>
            <a:pPr marL="0" indent="0">
              <a:buNone/>
              <a:defRPr/>
            </a:pPr>
            <a:endParaRPr lang="en-GB" altLang="de-DE" b="1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de-DE" b="1" dirty="0" smtClean="0"/>
              <a:t>Sport </a:t>
            </a:r>
            <a:r>
              <a:rPr lang="en-GB" altLang="de-DE" b="1" dirty="0" err="1" smtClean="0"/>
              <a:t>Anbieter</a:t>
            </a:r>
            <a:r>
              <a:rPr lang="en-GB" altLang="de-DE" b="1" dirty="0" smtClean="0"/>
              <a:t> </a:t>
            </a:r>
            <a:r>
              <a:rPr lang="en-GB" altLang="de-DE" dirty="0" err="1" smtClean="0"/>
              <a:t>ihr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Angebot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bewerben</a:t>
            </a:r>
            <a:r>
              <a:rPr lang="en-GB" altLang="de-DE" dirty="0" smtClean="0"/>
              <a:t> und </a:t>
            </a:r>
            <a:r>
              <a:rPr lang="en-GB" altLang="de-DE" dirty="0" err="1" smtClean="0"/>
              <a:t>zu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verwalten</a:t>
            </a:r>
            <a:r>
              <a:rPr lang="en-GB" altLang="de-DE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altLang="de-DE" b="1" dirty="0"/>
          </a:p>
          <a:p>
            <a:pPr marL="0" indent="0">
              <a:buNone/>
              <a:defRPr/>
            </a:pPr>
            <a:endParaRPr lang="en-GB" alt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61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Herausforderungen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596" y="2852970"/>
            <a:ext cx="7429881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en-US" altLang="de-DE" sz="2400" b="1" dirty="0" err="1"/>
              <a:t>Kein</a:t>
            </a:r>
            <a:r>
              <a:rPr lang="en-US" altLang="de-DE" sz="2400" b="1" dirty="0"/>
              <a:t> </a:t>
            </a:r>
            <a:r>
              <a:rPr lang="en-US" altLang="de-DE" sz="2400" b="1" dirty="0" err="1"/>
              <a:t>Daten</a:t>
            </a:r>
            <a:endParaRPr lang="en-US" altLang="de-DE" sz="2400" b="1" dirty="0"/>
          </a:p>
          <a:p>
            <a:pPr marL="457200" indent="-457200">
              <a:buAutoNum type="arabicParenR"/>
              <a:defRPr/>
            </a:pPr>
            <a:endParaRPr lang="en-US" altLang="de-DE" sz="2400" b="1" dirty="0"/>
          </a:p>
          <a:p>
            <a:pPr marL="457200" indent="-457200">
              <a:buFont typeface="Arial"/>
              <a:buAutoNum type="arabicParenR"/>
              <a:defRPr/>
            </a:pPr>
            <a:r>
              <a:rPr lang="de-AT" altLang="de-DE" sz="2400" b="1" dirty="0"/>
              <a:t>Alte &amp; Falsche Daten</a:t>
            </a:r>
            <a:endParaRPr lang="de-AT" sz="2400" b="1" dirty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  <a:p>
            <a:pPr marL="0" indent="0">
              <a:buNone/>
              <a:defRPr/>
            </a:pPr>
            <a:endParaRPr lang="en-US" altLang="de-DE" sz="2400" b="1" dirty="0" smtClean="0"/>
          </a:p>
          <a:p>
            <a:pPr marL="457200" indent="-457200">
              <a:buAutoNum type="arabicParenR" startAt="3"/>
              <a:defRPr/>
            </a:pPr>
            <a:r>
              <a:rPr lang="de-AT" altLang="de-DE" sz="2400" b="1" dirty="0"/>
              <a:t>Unterschiedlichste Daten-Typen</a:t>
            </a:r>
          </a:p>
          <a:p>
            <a:pPr marL="457200" indent="-457200">
              <a:buAutoNum type="arabicParenR" startAt="3"/>
              <a:defRPr/>
            </a:pPr>
            <a:endParaRPr lang="de-AT" sz="2400" b="1" dirty="0" smtClean="0"/>
          </a:p>
          <a:p>
            <a:pPr marL="457200" indent="-457200">
              <a:buAutoNum type="arabicParenR" startAt="3"/>
              <a:defRPr/>
            </a:pPr>
            <a:r>
              <a:rPr lang="de-AT" sz="3200" b="1" dirty="0" smtClean="0"/>
              <a:t>Technische Grenzen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427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Lösungen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596" y="2852970"/>
            <a:ext cx="8897803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en-US" altLang="de-DE" sz="3200" b="1" dirty="0" err="1" smtClean="0"/>
              <a:t>Kontinuierliches</a:t>
            </a:r>
            <a:r>
              <a:rPr lang="en-US" altLang="de-DE" sz="2400" b="1" dirty="0" smtClean="0"/>
              <a:t> </a:t>
            </a:r>
            <a:r>
              <a:rPr lang="en-US" altLang="de-DE" sz="3200" b="1" dirty="0" smtClean="0"/>
              <a:t>Training</a:t>
            </a:r>
          </a:p>
          <a:p>
            <a:pPr marL="0" indent="0">
              <a:buNone/>
              <a:defRPr/>
            </a:pPr>
            <a:endParaRPr lang="en-US" alt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684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ETL </a:t>
            </a:r>
            <a:r>
              <a:rPr lang="en-GB" dirty="0" err="1" smtClean="0"/>
              <a:t>Prozess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21" y="2557299"/>
            <a:ext cx="9839959" cy="39547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AT" altLang="de-DE" sz="2400" dirty="0" smtClean="0"/>
              <a:t>Datenstruktur normalisieren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AT" altLang="de-DE" sz="2400" dirty="0" smtClean="0"/>
              <a:t>Duplikate entfernen</a:t>
            </a:r>
            <a:endParaRPr lang="de-AT" alt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AT" altLang="de-DE" sz="2400" dirty="0" smtClean="0"/>
              <a:t>Verarbeitung von Fremdschlüssel</a:t>
            </a:r>
            <a:endParaRPr lang="de-AT" alt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AT" altLang="de-DE" sz="2400" dirty="0" smtClean="0"/>
              <a:t>Anpassung der Daten-Typen (</a:t>
            </a:r>
            <a:r>
              <a:rPr lang="de-AT" altLang="de-DE" sz="2400" dirty="0" err="1" smtClean="0"/>
              <a:t>zB</a:t>
            </a:r>
            <a:r>
              <a:rPr lang="de-AT" altLang="de-DE" sz="2400" dirty="0" smtClean="0"/>
              <a:t>: Hausnummer als Text oder Zahl)</a:t>
            </a:r>
            <a:endParaRPr lang="de-AT" alt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AT" altLang="de-DE" sz="2400" dirty="0" smtClean="0"/>
              <a:t>Standardisierung  von Texten (</a:t>
            </a:r>
            <a:r>
              <a:rPr lang="de-AT" altLang="de-DE" sz="2400" dirty="0" err="1" smtClean="0"/>
              <a:t>zB</a:t>
            </a:r>
            <a:r>
              <a:rPr lang="de-AT" altLang="de-DE" sz="2400" dirty="0" smtClean="0"/>
              <a:t>: ‚</a:t>
            </a:r>
            <a:r>
              <a:rPr lang="de-AT" altLang="de-DE" sz="2400" dirty="0" err="1" smtClean="0"/>
              <a:t>fussball</a:t>
            </a:r>
            <a:r>
              <a:rPr lang="de-AT" altLang="de-DE" sz="2400" dirty="0" smtClean="0"/>
              <a:t>‘ anstelle von ‚</a:t>
            </a:r>
            <a:r>
              <a:rPr lang="de-AT" altLang="de-DE" sz="2400" dirty="0" err="1" smtClean="0"/>
              <a:t>fußball</a:t>
            </a:r>
            <a:r>
              <a:rPr lang="de-AT" altLang="de-DE" sz="2400" dirty="0" smtClean="0"/>
              <a:t>‘)</a:t>
            </a:r>
            <a:endParaRPr lang="de-AT" alt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AT" altLang="de-DE" sz="2400" dirty="0" smtClean="0"/>
              <a:t>Neuberechnung von Daten (</a:t>
            </a:r>
            <a:r>
              <a:rPr lang="de-AT" altLang="de-DE" sz="2400" dirty="0" err="1" smtClean="0"/>
              <a:t>zB</a:t>
            </a:r>
            <a:r>
              <a:rPr lang="de-AT" altLang="de-DE" sz="2400" dirty="0" smtClean="0"/>
              <a:t>: </a:t>
            </a:r>
            <a:r>
              <a:rPr lang="de-AT" altLang="de-DE" sz="2400" dirty="0" err="1" smtClean="0"/>
              <a:t>Lat</a:t>
            </a:r>
            <a:r>
              <a:rPr lang="de-AT" altLang="de-DE" sz="2400" dirty="0" smtClean="0"/>
              <a:t>/Lon anstelle von BMN)</a:t>
            </a:r>
            <a:endParaRPr lang="de-AT" alt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AT" altLang="de-DE" sz="2400" dirty="0" smtClean="0"/>
              <a:t>Zusammenführung von Datensätzen </a:t>
            </a:r>
            <a:br>
              <a:rPr lang="de-AT" altLang="de-DE" sz="2400" dirty="0" smtClean="0"/>
            </a:br>
            <a:r>
              <a:rPr lang="de-AT" altLang="de-DE" sz="2400" dirty="0" smtClean="0"/>
              <a:t>(</a:t>
            </a:r>
            <a:r>
              <a:rPr lang="de-AT" altLang="de-DE" sz="2400" dirty="0" err="1" smtClean="0"/>
              <a:t>zB</a:t>
            </a:r>
            <a:r>
              <a:rPr lang="de-AT" altLang="de-DE" sz="2400" dirty="0"/>
              <a:t> </a:t>
            </a:r>
            <a:r>
              <a:rPr lang="de-AT" altLang="de-DE" sz="2400" dirty="0" smtClean="0"/>
              <a:t>zwei Sportvereine auf  einem Sportplatz)</a:t>
            </a:r>
            <a:endParaRPr lang="de-AT" alt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AT" altLang="de-DE" sz="2400" dirty="0" smtClean="0"/>
              <a:t>Daten-Anreicherung (</a:t>
            </a:r>
            <a:r>
              <a:rPr lang="de-AT" altLang="de-DE" sz="2400" dirty="0" err="1" smtClean="0"/>
              <a:t>zB</a:t>
            </a:r>
            <a:r>
              <a:rPr lang="de-AT" altLang="de-DE" sz="2400" dirty="0" smtClean="0"/>
              <a:t> Sportart)</a:t>
            </a:r>
            <a:endParaRPr lang="de-AT" altLang="de-DE" sz="2400" dirty="0"/>
          </a:p>
        </p:txBody>
      </p:sp>
    </p:spTree>
    <p:extLst>
      <p:ext uri="{BB962C8B-B14F-4D97-AF65-F5344CB8AC3E}">
        <p14:creationId xmlns:p14="http://schemas.microsoft.com/office/powerpoint/2010/main" val="9084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 expression</a:t>
            </a:r>
            <a:endParaRPr lang="en-GB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66721" y="2557299"/>
            <a:ext cx="9839959" cy="395471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de-AT" altLang="de-DE" sz="2400" i="1" dirty="0" smtClean="0"/>
              <a:t>„…</a:t>
            </a:r>
            <a:r>
              <a:rPr lang="de-AT" altLang="de-DE" sz="2400" i="1" dirty="0" err="1" smtClean="0"/>
              <a:t>sequence</a:t>
            </a:r>
            <a:r>
              <a:rPr lang="de-AT" altLang="de-DE" sz="2400" i="1" dirty="0" smtClean="0"/>
              <a:t> </a:t>
            </a:r>
            <a:r>
              <a:rPr lang="de-AT" altLang="de-DE" sz="2400" i="1" dirty="0" err="1" smtClean="0"/>
              <a:t>of</a:t>
            </a:r>
            <a:r>
              <a:rPr lang="de-AT" altLang="de-DE" sz="2400" i="1" dirty="0" smtClean="0"/>
              <a:t> </a:t>
            </a:r>
            <a:r>
              <a:rPr lang="de-AT" altLang="de-DE" sz="2400" i="1" dirty="0" err="1" smtClean="0"/>
              <a:t>characters</a:t>
            </a:r>
            <a:r>
              <a:rPr lang="de-AT" altLang="de-DE" sz="2400" i="1" dirty="0" smtClean="0"/>
              <a:t> </a:t>
            </a:r>
            <a:r>
              <a:rPr lang="de-AT" altLang="de-DE" sz="2400" i="1" dirty="0" err="1" smtClean="0"/>
              <a:t>that</a:t>
            </a:r>
            <a:r>
              <a:rPr lang="de-AT" altLang="de-DE" sz="2400" i="1" dirty="0" smtClean="0"/>
              <a:t> </a:t>
            </a:r>
            <a:r>
              <a:rPr lang="de-AT" altLang="de-DE" sz="2400" i="1" dirty="0" err="1" smtClean="0"/>
              <a:t>forms</a:t>
            </a:r>
            <a:r>
              <a:rPr lang="de-AT" altLang="de-DE" sz="2400" i="1" dirty="0" smtClean="0"/>
              <a:t> a </a:t>
            </a:r>
            <a:r>
              <a:rPr lang="de-AT" altLang="de-DE" sz="2400" i="1" dirty="0" err="1" smtClean="0"/>
              <a:t>special</a:t>
            </a:r>
            <a:r>
              <a:rPr lang="de-AT" altLang="de-DE" sz="2400" i="1" dirty="0" smtClean="0"/>
              <a:t> </a:t>
            </a:r>
            <a:r>
              <a:rPr lang="de-AT" altLang="de-DE" sz="2400" i="1" dirty="0" err="1" smtClean="0"/>
              <a:t>pattern</a:t>
            </a:r>
            <a:r>
              <a:rPr lang="de-AT" altLang="de-DE" sz="2400" i="1" dirty="0" smtClean="0"/>
              <a:t>“</a:t>
            </a:r>
            <a:endParaRPr lang="de-AT" altLang="de-DE" sz="2400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00" y="3340100"/>
            <a:ext cx="5715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Lösung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596" y="2852970"/>
            <a:ext cx="8897803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en-US" altLang="de-DE" sz="2400" b="1" dirty="0" err="1"/>
              <a:t>Kontinuierliches</a:t>
            </a:r>
            <a:r>
              <a:rPr lang="en-US" altLang="de-DE" sz="2400" b="1" dirty="0"/>
              <a:t> </a:t>
            </a:r>
            <a:r>
              <a:rPr lang="en-US" altLang="de-DE" sz="2400" b="1" dirty="0" smtClean="0"/>
              <a:t>Training</a:t>
            </a:r>
          </a:p>
          <a:p>
            <a:pPr marL="457200" indent="-457200">
              <a:buAutoNum type="arabicParenR"/>
              <a:defRPr/>
            </a:pPr>
            <a:endParaRPr lang="en-US" altLang="de-DE" sz="2400" b="1" dirty="0"/>
          </a:p>
          <a:p>
            <a:pPr marL="457200" indent="-457200">
              <a:buFont typeface="Arial"/>
              <a:buAutoNum type="arabicParenR"/>
              <a:defRPr/>
            </a:pPr>
            <a:r>
              <a:rPr lang="de-AT" altLang="de-DE" sz="3200" b="1" dirty="0" smtClean="0"/>
              <a:t>Einsatz von unterschiedlichsten Tools</a:t>
            </a:r>
            <a:endParaRPr lang="de-AT" sz="3200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797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5122" name="Picture 2" descr="http://upload.wikimedia.org/wikipedia/commons/thumb/7/76/Google-refine-logo.svg/631px-Google-refine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94" y="3221005"/>
            <a:ext cx="1888238" cy="17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187700" y="5334324"/>
            <a:ext cx="1987483" cy="36803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de-DE" sz="2400" b="1" dirty="0"/>
              <a:t>g</a:t>
            </a:r>
            <a:r>
              <a:rPr lang="en-US" altLang="de-DE" sz="2400" b="1" dirty="0" smtClean="0"/>
              <a:t>oogle refine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5981556" y="5334323"/>
            <a:ext cx="1955943" cy="368035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en-US" altLang="de-DE" sz="2400" b="1" dirty="0"/>
              <a:t>n</a:t>
            </a:r>
            <a:r>
              <a:rPr lang="en-US" altLang="de-DE" sz="2400" b="1" dirty="0" smtClean="0"/>
              <a:t>otepad++</a:t>
            </a:r>
          </a:p>
        </p:txBody>
      </p:sp>
      <p:pic>
        <p:nvPicPr>
          <p:cNvPr id="5124" name="Picture 4" descr="http://qph.is.quoracdn.net/main-qimg-8d8bd807a3edb9d9fb8b8466785dd155?convert_to_webp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57" y="3221005"/>
            <a:ext cx="1768540" cy="176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Lösung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596" y="2852970"/>
            <a:ext cx="8897803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de-AT" altLang="de-DE" sz="2400" b="1" dirty="0"/>
              <a:t>Kontinuierliches Training</a:t>
            </a:r>
          </a:p>
          <a:p>
            <a:pPr marL="457200" indent="-457200">
              <a:buAutoNum type="arabicParenR"/>
              <a:defRPr/>
            </a:pPr>
            <a:endParaRPr lang="de-AT" altLang="de-DE" sz="2400" b="1" dirty="0"/>
          </a:p>
          <a:p>
            <a:pPr marL="457200" indent="-457200">
              <a:buAutoNum type="arabicParenR"/>
              <a:defRPr/>
            </a:pPr>
            <a:r>
              <a:rPr lang="de-AT" altLang="de-DE" sz="2400" b="1" dirty="0"/>
              <a:t>Einsatz von unterschiedlichsten Tools</a:t>
            </a:r>
          </a:p>
          <a:p>
            <a:pPr marL="0" indent="0">
              <a:buNone/>
              <a:defRPr/>
            </a:pPr>
            <a:endParaRPr lang="en-US" altLang="de-DE" sz="2400" b="1" dirty="0" smtClean="0"/>
          </a:p>
          <a:p>
            <a:pPr marL="457200" indent="-457200">
              <a:buAutoNum type="arabicParenR" startAt="3"/>
              <a:defRPr/>
            </a:pPr>
            <a:r>
              <a:rPr lang="de-AT" altLang="de-DE" sz="3200" b="1" dirty="0" smtClean="0"/>
              <a:t>Vision für open </a:t>
            </a:r>
            <a:r>
              <a:rPr lang="de-AT" altLang="de-DE" sz="3200" b="1" dirty="0" err="1" smtClean="0"/>
              <a:t>data</a:t>
            </a:r>
            <a:r>
              <a:rPr lang="de-AT" altLang="de-DE" sz="3200" b="1" dirty="0" smtClean="0"/>
              <a:t> @ </a:t>
            </a:r>
            <a:r>
              <a:rPr lang="de-AT" altLang="de-DE" sz="3200" b="1" dirty="0" err="1" smtClean="0"/>
              <a:t>eversport</a:t>
            </a:r>
            <a:endParaRPr lang="de-AT" altLang="de-DE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121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Ausblick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99" y="3013075"/>
            <a:ext cx="7229702" cy="27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Danke!</a:t>
            </a:r>
            <a:endParaRPr lang="de-AT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2000" dirty="0" smtClean="0"/>
              <a:t>Andreas Woditschka CFO | andreas@eversport.at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5451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Lösung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"/>
          <a:stretch/>
        </p:blipFill>
        <p:spPr bwMode="auto">
          <a:xfrm>
            <a:off x="4720620" y="3385083"/>
            <a:ext cx="1247398" cy="13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27000" y="4751102"/>
            <a:ext cx="3485178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3775">
              <a:defRPr sz="37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742950" indent="-285750" defTabSz="993775">
              <a:defRPr sz="3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defTabSz="993775">
              <a:defRPr sz="27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defTabSz="993775"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defTabSz="993775"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r" eaLnBrk="1" hangingPunct="1"/>
            <a:endParaRPr lang="en-US" sz="1800" dirty="0" smtClean="0">
              <a:latin typeface="Corbel"/>
              <a:cs typeface="Corbel"/>
            </a:endParaRPr>
          </a:p>
          <a:p>
            <a:pPr algn="r" eaLnBrk="1" hangingPunct="1"/>
            <a:r>
              <a:rPr lang="en-US" sz="2500" b="1" dirty="0" smtClean="0">
                <a:latin typeface="Corbel"/>
                <a:cs typeface="Corbel"/>
              </a:rPr>
              <a:t>Tools</a:t>
            </a:r>
          </a:p>
          <a:p>
            <a:pPr algn="r" eaLnBrk="1" hangingPunct="1"/>
            <a:r>
              <a:rPr lang="en-US" sz="1800" dirty="0" err="1" smtClean="0">
                <a:latin typeface="Corbel"/>
                <a:cs typeface="Corbel"/>
              </a:rPr>
              <a:t>zur</a:t>
            </a:r>
            <a:r>
              <a:rPr lang="en-US" sz="1800" dirty="0" smtClean="0">
                <a:latin typeface="Corbel"/>
                <a:cs typeface="Corbel"/>
              </a:rPr>
              <a:t> </a:t>
            </a:r>
            <a:r>
              <a:rPr lang="en-US" sz="1800" dirty="0" err="1" smtClean="0">
                <a:latin typeface="Corbel"/>
                <a:cs typeface="Corbel"/>
              </a:rPr>
              <a:t>Bewerbung</a:t>
            </a:r>
            <a:r>
              <a:rPr lang="en-US" sz="1800" dirty="0" smtClean="0">
                <a:latin typeface="Corbel"/>
                <a:cs typeface="Corbel"/>
              </a:rPr>
              <a:t> und </a:t>
            </a:r>
            <a:r>
              <a:rPr lang="en-US" sz="1800" dirty="0" err="1" smtClean="0">
                <a:latin typeface="Corbel"/>
                <a:cs typeface="Corbel"/>
              </a:rPr>
              <a:t>Verwaltung</a:t>
            </a:r>
            <a:endParaRPr lang="en-US" sz="1800" dirty="0" smtClean="0">
              <a:latin typeface="Corbel"/>
              <a:cs typeface="Corbel"/>
            </a:endParaRPr>
          </a:p>
          <a:p>
            <a:pPr eaLnBrk="1" hangingPunct="1"/>
            <a:endParaRPr lang="en-US" sz="1800" dirty="0">
              <a:latin typeface="Corbel"/>
              <a:cs typeface="Corbel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4109274" y="5067923"/>
            <a:ext cx="24700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3775">
              <a:defRPr sz="37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742950" indent="-285750" defTabSz="993775">
              <a:defRPr sz="3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defTabSz="993775">
              <a:defRPr sz="27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defTabSz="993775"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defTabSz="993775"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2000" dirty="0" err="1" smtClean="0">
                <a:latin typeface="Corbel"/>
                <a:cs typeface="Corbel"/>
              </a:rPr>
              <a:t>Plätze</a:t>
            </a:r>
            <a:endParaRPr lang="en-US" sz="2000" dirty="0" smtClean="0">
              <a:latin typeface="Corbel"/>
              <a:cs typeface="Corbel"/>
            </a:endParaRPr>
          </a:p>
          <a:p>
            <a:pPr algn="ctr" eaLnBrk="1" hangingPunct="1"/>
            <a:r>
              <a:rPr lang="en-US" sz="2000" dirty="0" err="1" smtClean="0">
                <a:latin typeface="Corbel"/>
                <a:cs typeface="Corbel"/>
              </a:rPr>
              <a:t>Kurse</a:t>
            </a:r>
            <a:r>
              <a:rPr lang="en-US" sz="2000" dirty="0" smtClean="0">
                <a:latin typeface="Corbel"/>
                <a:cs typeface="Corbel"/>
              </a:rPr>
              <a:t> &amp; Camps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7186613" y="5021756"/>
            <a:ext cx="39560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93775">
              <a:defRPr sz="3700">
                <a:solidFill>
                  <a:schemeClr val="tx1"/>
                </a:solidFill>
                <a:latin typeface="Calibri" charset="0"/>
                <a:ea typeface="MS PGothic" charset="0"/>
                <a:cs typeface="Geneva" charset="0"/>
              </a:defRPr>
            </a:lvl1pPr>
            <a:lvl2pPr marL="742950" indent="-285750" defTabSz="993775">
              <a:defRPr sz="3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143000" indent="-228600" defTabSz="993775">
              <a:defRPr sz="27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600200" indent="-228600" defTabSz="993775"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57400" indent="-228600" defTabSz="993775"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5146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9718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4290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886200" indent="-228600" defTabSz="993775" eaLnBrk="0" fontAlgn="base" hangingPunct="0"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r>
              <a:rPr lang="en-US" sz="2500" b="1" dirty="0" err="1" smtClean="0">
                <a:latin typeface="Corbel"/>
                <a:cs typeface="Corbel"/>
              </a:rPr>
              <a:t>Plattform</a:t>
            </a:r>
            <a:endParaRPr lang="en-US" sz="2500" b="1" dirty="0">
              <a:latin typeface="Corbel"/>
              <a:cs typeface="Corbel"/>
            </a:endParaRPr>
          </a:p>
          <a:p>
            <a:pPr eaLnBrk="1" hangingPunct="1"/>
            <a:r>
              <a:rPr lang="en-US" sz="1800" dirty="0" err="1" smtClean="0">
                <a:latin typeface="Corbel"/>
                <a:cs typeface="Corbel"/>
              </a:rPr>
              <a:t>zum</a:t>
            </a:r>
            <a:r>
              <a:rPr lang="en-US" sz="1800" dirty="0" smtClean="0">
                <a:latin typeface="Corbel"/>
                <a:cs typeface="Corbel"/>
              </a:rPr>
              <a:t> </a:t>
            </a:r>
            <a:r>
              <a:rPr lang="en-US" sz="1800" dirty="0" err="1" smtClean="0">
                <a:latin typeface="Corbel"/>
                <a:cs typeface="Corbel"/>
              </a:rPr>
              <a:t>Suchen</a:t>
            </a:r>
            <a:r>
              <a:rPr lang="en-US" sz="1800" dirty="0" smtClean="0">
                <a:latin typeface="Corbel"/>
                <a:cs typeface="Corbel"/>
              </a:rPr>
              <a:t>, </a:t>
            </a:r>
            <a:r>
              <a:rPr lang="en-US" sz="1800" dirty="0" err="1" smtClean="0">
                <a:latin typeface="Corbel"/>
                <a:cs typeface="Corbel"/>
              </a:rPr>
              <a:t>Vergleichen</a:t>
            </a:r>
            <a:r>
              <a:rPr lang="en-US" sz="1800" dirty="0" smtClean="0">
                <a:latin typeface="Corbel"/>
                <a:cs typeface="Corbel"/>
              </a:rPr>
              <a:t> &amp; </a:t>
            </a:r>
            <a:r>
              <a:rPr lang="en-US" sz="1800" dirty="0" err="1" smtClean="0">
                <a:latin typeface="Corbel"/>
                <a:cs typeface="Corbel"/>
              </a:rPr>
              <a:t>Buchen</a:t>
            </a:r>
            <a:endParaRPr lang="en-US" sz="1800" dirty="0">
              <a:latin typeface="Corbel"/>
              <a:cs typeface="Corbe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73913" y="3846513"/>
            <a:ext cx="3011488" cy="516741"/>
            <a:chOff x="7418387" y="2547878"/>
            <a:chExt cx="3011488" cy="516741"/>
          </a:xfrm>
        </p:grpSpPr>
        <p:pic>
          <p:nvPicPr>
            <p:cNvPr id="24" name="Bild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0938" y="2547878"/>
              <a:ext cx="388937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feld 13"/>
            <p:cNvSpPr txBox="1">
              <a:spLocks noChangeArrowheads="1"/>
            </p:cNvSpPr>
            <p:nvPr/>
          </p:nvSpPr>
          <p:spPr bwMode="auto">
            <a:xfrm>
              <a:off x="7418387" y="2587565"/>
              <a:ext cx="257175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93775">
                <a:defRPr sz="3700">
                  <a:solidFill>
                    <a:schemeClr val="tx1"/>
                  </a:solidFill>
                  <a:latin typeface="Calibri" charset="0"/>
                  <a:ea typeface="MS PGothic" charset="0"/>
                  <a:cs typeface="Geneva" charset="0"/>
                </a:defRPr>
              </a:lvl1pPr>
              <a:lvl2pPr marL="742950" indent="-285750" defTabSz="993775">
                <a:defRPr sz="3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1143000" indent="-228600" defTabSz="993775">
                <a:defRPr sz="27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600200" indent="-228600" defTabSz="993775"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2057400" indent="-228600" defTabSz="993775"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514600" indent="-228600" defTabSz="993775" eaLnBrk="0" fontAlgn="base" hangingPunct="0"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971800" indent="-228600" defTabSz="993775" eaLnBrk="0" fontAlgn="base" hangingPunct="0"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429000" indent="-228600" defTabSz="993775" eaLnBrk="0" fontAlgn="base" hangingPunct="0"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886200" indent="-228600" defTabSz="993775" eaLnBrk="0" fontAlgn="base" hangingPunct="0"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eaLnBrk="1" hangingPunct="1"/>
              <a:r>
                <a:rPr lang="de-DE" sz="2500" dirty="0" smtClean="0">
                  <a:latin typeface="Corbel"/>
                  <a:cs typeface="Corbel"/>
                </a:rPr>
                <a:t>Sportler</a:t>
              </a:r>
              <a:endParaRPr lang="de-DE" sz="2500" dirty="0">
                <a:latin typeface="Corbel"/>
                <a:cs typeface="Corbe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3821113"/>
            <a:ext cx="3055938" cy="532556"/>
            <a:chOff x="279400" y="2500313"/>
            <a:chExt cx="3055938" cy="532556"/>
          </a:xfrm>
        </p:grpSpPr>
        <p:pic>
          <p:nvPicPr>
            <p:cNvPr id="25" name="Bild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0" y="2500313"/>
              <a:ext cx="468312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feld 14"/>
            <p:cNvSpPr txBox="1">
              <a:spLocks noChangeArrowheads="1"/>
            </p:cNvSpPr>
            <p:nvPr/>
          </p:nvSpPr>
          <p:spPr bwMode="auto">
            <a:xfrm>
              <a:off x="749300" y="2555815"/>
              <a:ext cx="258603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93775">
                <a:defRPr sz="3700">
                  <a:solidFill>
                    <a:schemeClr val="tx1"/>
                  </a:solidFill>
                  <a:latin typeface="Calibri" charset="0"/>
                  <a:ea typeface="MS PGothic" charset="0"/>
                  <a:cs typeface="Geneva" charset="0"/>
                </a:defRPr>
              </a:lvl1pPr>
              <a:lvl2pPr marL="742950" indent="-285750" defTabSz="993775">
                <a:defRPr sz="3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1143000" indent="-228600" defTabSz="993775">
                <a:defRPr sz="27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600200" indent="-228600" defTabSz="993775"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2057400" indent="-228600" defTabSz="993775"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514600" indent="-228600" defTabSz="993775" eaLnBrk="0" fontAlgn="base" hangingPunct="0"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971800" indent="-228600" defTabSz="993775" eaLnBrk="0" fontAlgn="base" hangingPunct="0"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429000" indent="-228600" defTabSz="993775" eaLnBrk="0" fontAlgn="base" hangingPunct="0"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886200" indent="-228600" defTabSz="993775" eaLnBrk="0" fontAlgn="base" hangingPunct="0">
                <a:spcAft>
                  <a:spcPct val="0"/>
                </a:spcAft>
                <a:buFont typeface="Arial" charset="0"/>
                <a:buChar char="»"/>
                <a:defRPr sz="23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algn="ctr" eaLnBrk="1" hangingPunct="1"/>
              <a:r>
                <a:rPr lang="de-DE" sz="2500" dirty="0" smtClean="0">
                  <a:latin typeface="Corbel"/>
                  <a:cs typeface="Corbel"/>
                </a:rPr>
                <a:t>Sport Anbieter</a:t>
              </a:r>
              <a:endParaRPr lang="de-DE" sz="2500" dirty="0">
                <a:latin typeface="Corbel"/>
                <a:cs typeface="Corbel"/>
              </a:endParaRPr>
            </a:p>
          </p:txBody>
        </p:sp>
      </p:grpSp>
      <p:sp>
        <p:nvSpPr>
          <p:cNvPr id="32" name="Left-Right Arrow 31"/>
          <p:cNvSpPr/>
          <p:nvPr/>
        </p:nvSpPr>
        <p:spPr>
          <a:xfrm>
            <a:off x="6337300" y="4032722"/>
            <a:ext cx="635000" cy="238869"/>
          </a:xfrm>
          <a:prstGeom prst="leftRightArrow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-Right Arrow 34"/>
          <p:cNvSpPr/>
          <p:nvPr/>
        </p:nvSpPr>
        <p:spPr>
          <a:xfrm>
            <a:off x="3817938" y="4020022"/>
            <a:ext cx="635000" cy="238869"/>
          </a:xfrm>
          <a:prstGeom prst="leftRightArrow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Produkt</a:t>
            </a:r>
            <a:endParaRPr lang="en-GB" sz="1800" dirty="0"/>
          </a:p>
        </p:txBody>
      </p:sp>
      <p:pic>
        <p:nvPicPr>
          <p:cNvPr id="5" name="Picture 4" descr="Bildschirmfoto 2015-03-05 um 18.38.3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5"/>
          <a:stretch/>
        </p:blipFill>
        <p:spPr>
          <a:xfrm>
            <a:off x="-66" y="1448281"/>
            <a:ext cx="10703409" cy="54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Produkt</a:t>
            </a: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700" y="1442237"/>
            <a:ext cx="10688638" cy="6114264"/>
            <a:chOff x="12700" y="1438288"/>
            <a:chExt cx="10688638" cy="6114264"/>
          </a:xfrm>
        </p:grpSpPr>
        <p:pic>
          <p:nvPicPr>
            <p:cNvPr id="6" name="Picture 4" descr="Bildschirmfoto 2015-03-05 um 18.53.19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38"/>
            <a:stretch/>
          </p:blipFill>
          <p:spPr>
            <a:xfrm>
              <a:off x="12700" y="1438288"/>
              <a:ext cx="10688638" cy="6114264"/>
            </a:xfrm>
            <a:prstGeom prst="rect">
              <a:avLst/>
            </a:prstGeom>
          </p:spPr>
        </p:pic>
        <p:pic>
          <p:nvPicPr>
            <p:cNvPr id="7" name="Picture 2" descr="Bildschirmfoto 2015-03-09 um 22.59.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5778500"/>
              <a:ext cx="1301750" cy="260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7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Produkt</a:t>
            </a:r>
            <a:endParaRPr lang="en-GB" dirty="0"/>
          </a:p>
        </p:txBody>
      </p:sp>
      <p:pic>
        <p:nvPicPr>
          <p:cNvPr id="5" name="Picture 4" descr="Bildschirmfoto 2015-03-05 um 18.51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" y="1433284"/>
            <a:ext cx="10688638" cy="62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</a:t>
            </a:r>
            <a:r>
              <a:rPr lang="en-GB" dirty="0" smtClean="0"/>
              <a:t>Modell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0528" y="3088640"/>
            <a:ext cx="6564116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en-US" altLang="de-DE" sz="2400" dirty="0" err="1" smtClean="0"/>
              <a:t>Sportanbieter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mit</a:t>
            </a:r>
            <a:r>
              <a:rPr lang="en-US" altLang="de-DE" sz="2400" dirty="0" smtClean="0"/>
              <a:t> </a:t>
            </a:r>
            <a:r>
              <a:rPr lang="en-US" altLang="de-DE" sz="2400" b="1" dirty="0" err="1" smtClean="0"/>
              <a:t>innovativen</a:t>
            </a:r>
            <a:r>
              <a:rPr lang="en-US" altLang="de-DE" sz="2400" b="1" dirty="0" smtClean="0"/>
              <a:t> und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b="1" dirty="0" err="1" smtClean="0"/>
              <a:t>günstigen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B2B </a:t>
            </a:r>
            <a:r>
              <a:rPr lang="en-US" altLang="en-US" sz="2400" b="1" dirty="0" err="1" smtClean="0"/>
              <a:t>Lösungen</a:t>
            </a:r>
            <a:r>
              <a:rPr lang="en-US" altLang="en-US" sz="2400" b="1" dirty="0" smtClean="0"/>
              <a:t> </a:t>
            </a:r>
            <a:r>
              <a:rPr lang="en-US" altLang="en-US" sz="2400" dirty="0" err="1" smtClean="0"/>
              <a:t>gewinnen</a:t>
            </a:r>
            <a:endParaRPr lang="en-US" altLang="en-US" sz="2400" dirty="0"/>
          </a:p>
          <a:p>
            <a:pPr marL="0" indent="0">
              <a:buNone/>
              <a:defRPr/>
            </a:pPr>
            <a:endParaRPr lang="en-US" altLang="de-DE" sz="2400" dirty="0"/>
          </a:p>
          <a:p>
            <a:pPr marL="0" indent="0">
              <a:buNone/>
              <a:defRPr/>
            </a:pPr>
            <a:r>
              <a:rPr lang="en-US" altLang="de-DE" sz="2400" dirty="0"/>
              <a:t>2) </a:t>
            </a:r>
            <a:r>
              <a:rPr lang="en-US" altLang="de-DE" sz="2400" dirty="0" smtClean="0"/>
              <a:t>	</a:t>
            </a:r>
            <a:r>
              <a:rPr lang="en-US" altLang="de-DE" sz="2400" dirty="0"/>
              <a:t> </a:t>
            </a:r>
            <a:r>
              <a:rPr lang="en-US" altLang="de-DE" sz="2400" dirty="0" err="1"/>
              <a:t>Sportanbieter</a:t>
            </a:r>
            <a:r>
              <a:rPr lang="en-US" altLang="de-DE" sz="2400" dirty="0"/>
              <a:t> </a:t>
            </a:r>
            <a:r>
              <a:rPr lang="en-US" altLang="de-DE" sz="2400" dirty="0" smtClean="0"/>
              <a:t>von </a:t>
            </a:r>
            <a:r>
              <a:rPr lang="de-A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/>
              </a:rPr>
              <a:t>Online Payment 	</a:t>
            </a:r>
            <a:r>
              <a:rPr lang="de-A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anose="020B0606030504020204" pitchFamily="34" charset="0"/>
                <a:cs typeface="Open Sans"/>
              </a:rPr>
              <a:t>überzeugen</a:t>
            </a:r>
            <a:endParaRPr lang="de-AT" sz="2400" dirty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  <a:p>
            <a:pPr marL="0" indent="0">
              <a:buNone/>
              <a:defRPr/>
            </a:pPr>
            <a:endParaRPr lang="de-AT" sz="2400" dirty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  <a:p>
            <a:pPr marL="457200" indent="-457200">
              <a:buAutoNum type="arabicParenR" startAt="3"/>
              <a:defRPr/>
            </a:pPr>
            <a:r>
              <a:rPr lang="de-AT" altLang="de-DE" sz="2400" dirty="0" smtClean="0"/>
              <a:t>Zufriedenen Kunden passende </a:t>
            </a:r>
            <a:br>
              <a:rPr lang="de-AT" altLang="de-DE" sz="2400" dirty="0" smtClean="0"/>
            </a:br>
            <a:r>
              <a:rPr lang="de-AT" altLang="de-DE" sz="2400" b="1" dirty="0" smtClean="0"/>
              <a:t>Premium Module </a:t>
            </a:r>
            <a:r>
              <a:rPr lang="de-AT" altLang="de-DE" sz="2400" dirty="0" smtClean="0"/>
              <a:t>verkaufen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711200" y="3045460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Werbung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11200" y="4295140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Online Payment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11200" y="5524500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Kundenbindung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Marketing </a:t>
            </a:r>
            <a:r>
              <a:rPr lang="en-GB" dirty="0" err="1" smtClean="0"/>
              <a:t>Strategie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9955" y="3088640"/>
            <a:ext cx="6645897" cy="369860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en-US" altLang="de-DE" sz="2400" b="1" dirty="0" smtClean="0"/>
              <a:t>Top Ranking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bei</a:t>
            </a:r>
            <a:r>
              <a:rPr lang="en-US" altLang="de-DE" sz="2400" dirty="0" smtClean="0"/>
              <a:t> den </a:t>
            </a:r>
            <a:r>
              <a:rPr lang="en-US" altLang="de-DE" sz="2400" dirty="0" err="1" smtClean="0"/>
              <a:t>meisten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relevanten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Suchergebnissen</a:t>
            </a:r>
            <a:r>
              <a:rPr lang="en-US" altLang="de-DE" sz="2400" dirty="0" smtClean="0"/>
              <a:t> </a:t>
            </a:r>
            <a:r>
              <a:rPr lang="en-US" altLang="de-DE" sz="2400" dirty="0" err="1" smtClean="0"/>
              <a:t>bei</a:t>
            </a:r>
            <a:r>
              <a:rPr lang="en-US" altLang="de-DE" sz="2400" dirty="0" smtClean="0"/>
              <a:t> </a:t>
            </a:r>
            <a:r>
              <a:rPr lang="en-US" altLang="de-DE" sz="2400" b="1" dirty="0" smtClean="0"/>
              <a:t>google</a:t>
            </a:r>
          </a:p>
          <a:p>
            <a:pPr marL="0" indent="0">
              <a:buNone/>
              <a:defRPr/>
            </a:pPr>
            <a:endParaRPr lang="en-US" altLang="de-DE" sz="2400" dirty="0"/>
          </a:p>
          <a:p>
            <a:pPr marL="0" indent="0">
              <a:buNone/>
              <a:defRPr/>
            </a:pPr>
            <a:r>
              <a:rPr lang="en-US" altLang="de-DE" sz="2400" b="1" dirty="0"/>
              <a:t>2) </a:t>
            </a:r>
            <a:r>
              <a:rPr lang="en-US" altLang="de-DE" sz="2400" b="1" dirty="0" smtClean="0"/>
              <a:t>	</a:t>
            </a:r>
            <a:r>
              <a:rPr lang="en-US" altLang="de-DE" sz="2400" b="1" dirty="0" err="1" smtClean="0"/>
              <a:t>Werbung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bei</a:t>
            </a:r>
            <a:r>
              <a:rPr lang="en-US" altLang="de-DE" sz="2400" b="1" dirty="0" smtClean="0"/>
              <a:t> </a:t>
            </a:r>
            <a:r>
              <a:rPr lang="en-US" altLang="de-DE" sz="2400" b="1" dirty="0" err="1" smtClean="0"/>
              <a:t>Sportstätten</a:t>
            </a:r>
            <a:r>
              <a:rPr lang="de-AT" altLang="de-D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alt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ihre Kunden 	von der Online Buchung zu überzeugen</a:t>
            </a:r>
            <a:endParaRPr lang="de-AT" sz="2400" b="1" dirty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  <a:p>
            <a:pPr marL="0" indent="0">
              <a:buNone/>
              <a:defRPr/>
            </a:pPr>
            <a:endParaRPr lang="de-AT" sz="2400" dirty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  <a:p>
            <a:pPr marL="0" indent="0">
              <a:buNone/>
              <a:defRPr/>
            </a:pPr>
            <a:r>
              <a:rPr lang="en-US" altLang="de-DE" sz="2400" b="1" dirty="0" smtClean="0"/>
              <a:t>3) </a:t>
            </a:r>
            <a:r>
              <a:rPr lang="en-US" altLang="de-DE" sz="2400" b="1" dirty="0"/>
              <a:t>	</a:t>
            </a:r>
            <a:r>
              <a:rPr lang="de-AT" altLang="de-DE" sz="2400" b="1" dirty="0" smtClean="0"/>
              <a:t>Online Marketing </a:t>
            </a:r>
            <a:r>
              <a:rPr lang="de-AT" altLang="de-DE" sz="2400" dirty="0" smtClean="0"/>
              <a:t>um neue Kunden zu den 	Sportstätten zu bringen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711200" y="3045460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SEO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11200" y="4295140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Offline promotion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11200" y="5524500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Online promotion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SEO Ranking </a:t>
            </a:r>
            <a:r>
              <a:rPr lang="en-GB" dirty="0" err="1" smtClean="0"/>
              <a:t>Faktoren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0529" y="2469953"/>
            <a:ext cx="7230358" cy="4649037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de-AT" sz="2400" dirty="0" smtClean="0"/>
              <a:t>Hoch </a:t>
            </a:r>
            <a:r>
              <a:rPr lang="de-AT" sz="2400" b="1" dirty="0" smtClean="0"/>
              <a:t>qualitativer</a:t>
            </a:r>
            <a:r>
              <a:rPr lang="de-AT" sz="2400" dirty="0" smtClean="0"/>
              <a:t> &amp; </a:t>
            </a:r>
            <a:r>
              <a:rPr lang="de-AT" sz="2400" b="1" dirty="0" smtClean="0"/>
              <a:t>relevanter</a:t>
            </a:r>
            <a:r>
              <a:rPr lang="de-AT" sz="2400" dirty="0" smtClean="0"/>
              <a:t> </a:t>
            </a:r>
            <a:r>
              <a:rPr lang="de-AT" sz="2400" dirty="0"/>
              <a:t>C</a:t>
            </a:r>
            <a:r>
              <a:rPr lang="de-AT" sz="2400" dirty="0" smtClean="0"/>
              <a:t>ontent</a:t>
            </a:r>
            <a:r>
              <a:rPr lang="en-US" altLang="de-DE" sz="2400" dirty="0" smtClean="0"/>
              <a:t> </a:t>
            </a:r>
            <a:r>
              <a:rPr lang="en-US" altLang="de-DE" sz="2400" dirty="0" smtClean="0"/>
              <a:t/>
            </a:r>
            <a:br>
              <a:rPr lang="en-US" altLang="de-DE" sz="2400" dirty="0" smtClean="0"/>
            </a:br>
            <a:endParaRPr lang="en-US" altLang="de-DE" sz="2400" dirty="0" smtClean="0"/>
          </a:p>
          <a:p>
            <a:pPr marL="457200" indent="-457200">
              <a:buAutoNum type="arabicParenR"/>
              <a:defRPr/>
            </a:pPr>
            <a:endParaRPr lang="en-US" altLang="de-DE" sz="2400" dirty="0" smtClean="0"/>
          </a:p>
          <a:p>
            <a:pPr marL="457200" indent="-457200">
              <a:buAutoNum type="arabicParenR" startAt="2"/>
              <a:defRPr/>
            </a:pPr>
            <a:r>
              <a:rPr lang="de-AT" sz="2400" b="1" dirty="0" smtClean="0"/>
              <a:t>Optimale </a:t>
            </a:r>
            <a:r>
              <a:rPr lang="de-AT" sz="2400" dirty="0" smtClean="0"/>
              <a:t>technische Faktoren wie Geschwindigkeit, </a:t>
            </a:r>
            <a:r>
              <a:rPr lang="de-AT" sz="2400" dirty="0" err="1" smtClean="0"/>
              <a:t>Responsive</a:t>
            </a:r>
            <a:r>
              <a:rPr lang="de-AT" sz="2400" dirty="0" smtClean="0"/>
              <a:t>…</a:t>
            </a:r>
            <a:endParaRPr lang="de-AT" sz="2100" dirty="0" smtClean="0"/>
          </a:p>
          <a:p>
            <a:pPr marL="0" indent="0">
              <a:buNone/>
              <a:defRPr/>
            </a:pPr>
            <a:endParaRPr lang="de-AT" sz="2400" dirty="0">
              <a:solidFill>
                <a:schemeClr val="tx1">
                  <a:lumMod val="95000"/>
                  <a:lumOff val="5000"/>
                </a:schemeClr>
              </a:solidFill>
              <a:ea typeface="Open Sans" panose="020B0606030504020204" pitchFamily="34" charset="0"/>
              <a:cs typeface="Open Sans"/>
            </a:endParaRPr>
          </a:p>
          <a:p>
            <a:pPr marL="0" indent="0">
              <a:buNone/>
              <a:defRPr/>
            </a:pPr>
            <a:r>
              <a:rPr lang="en-US" altLang="de-DE" sz="2400" dirty="0" smtClean="0"/>
              <a:t>3) </a:t>
            </a:r>
            <a:r>
              <a:rPr lang="en-US" altLang="de-DE" sz="2400" dirty="0"/>
              <a:t>	</a:t>
            </a:r>
            <a:r>
              <a:rPr lang="de-AT" altLang="de-DE" sz="2400" b="1" dirty="0" smtClean="0"/>
              <a:t>Menge</a:t>
            </a:r>
            <a:r>
              <a:rPr lang="de-AT" altLang="de-DE" sz="2400" dirty="0" smtClean="0"/>
              <a:t> &amp; </a:t>
            </a:r>
            <a:r>
              <a:rPr lang="de-AT" altLang="de-DE" sz="2400" b="1" dirty="0" smtClean="0"/>
              <a:t>Qualität </a:t>
            </a:r>
            <a:r>
              <a:rPr lang="de-AT" altLang="de-DE" sz="2400" dirty="0" smtClean="0"/>
              <a:t>der Backlinks</a:t>
            </a:r>
          </a:p>
          <a:p>
            <a:pPr marL="0" indent="0">
              <a:buNone/>
              <a:defRPr/>
            </a:pPr>
            <a:r>
              <a:rPr lang="de-AT" altLang="de-DE" sz="2400" dirty="0" smtClean="0"/>
              <a:t/>
            </a:r>
            <a:br>
              <a:rPr lang="de-AT" altLang="de-DE" sz="2400" dirty="0" smtClean="0"/>
            </a:br>
            <a:endParaRPr lang="de-AT" altLang="de-DE" sz="2400" dirty="0" smtClean="0"/>
          </a:p>
          <a:p>
            <a:pPr marL="457200" indent="-457200">
              <a:buAutoNum type="arabicParenR" startAt="4"/>
              <a:defRPr/>
            </a:pPr>
            <a:r>
              <a:rPr lang="de-AT" sz="2400" b="1" dirty="0" smtClean="0"/>
              <a:t>Click-</a:t>
            </a:r>
            <a:r>
              <a:rPr lang="de-AT" sz="2400" b="1" dirty="0" err="1" smtClean="0"/>
              <a:t>through</a:t>
            </a:r>
            <a:r>
              <a:rPr lang="de-AT" sz="2400" b="1" dirty="0" smtClean="0"/>
              <a:t> rate</a:t>
            </a:r>
            <a:r>
              <a:rPr lang="de-AT" sz="2400" dirty="0" smtClean="0"/>
              <a:t>, </a:t>
            </a:r>
            <a:r>
              <a:rPr lang="de-AT" sz="2400" b="1" dirty="0" err="1" smtClean="0"/>
              <a:t>bounce</a:t>
            </a:r>
            <a:r>
              <a:rPr lang="de-AT" sz="2400" b="1" dirty="0" smtClean="0"/>
              <a:t> rate</a:t>
            </a:r>
          </a:p>
          <a:p>
            <a:pPr marL="0" indent="0">
              <a:buNone/>
              <a:defRPr/>
            </a:pPr>
            <a:r>
              <a:rPr lang="de-AT" sz="2400" b="1" dirty="0" smtClean="0"/>
              <a:t>	</a:t>
            </a:r>
            <a:r>
              <a:rPr lang="de-AT" sz="2400" dirty="0" smtClean="0"/>
              <a:t>und time on </a:t>
            </a:r>
            <a:r>
              <a:rPr lang="de-AT" sz="2400" dirty="0" err="1" smtClean="0"/>
              <a:t>site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711200" y="2435231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Content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11200" y="3684911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Technology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11200" y="4914271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Backlinks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11200" y="6143631"/>
            <a:ext cx="2103120" cy="975360"/>
          </a:xfrm>
          <a:prstGeom prst="rect">
            <a:avLst/>
          </a:prstGeom>
          <a:solidFill>
            <a:srgbClr val="76C1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Social &amp; User Signals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876040" y="7288425"/>
            <a:ext cx="4267148" cy="274425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itilliumText25L 800 wt"/>
                <a:ea typeface="+mn-ea"/>
                <a:cs typeface="TitilliumText25L 800 wt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Corbel" panose="020B0503020204020204" pitchFamily="34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de-DE" sz="1050" b="1" dirty="0"/>
              <a:t>http://www.searchmetrics.com/knowledge-base/ranking-factors/</a:t>
            </a:r>
            <a:endParaRPr lang="en-US" altLang="de-DE" sz="1050" dirty="0" smtClean="0"/>
          </a:p>
        </p:txBody>
      </p:sp>
    </p:spTree>
    <p:extLst>
      <p:ext uri="{BB962C8B-B14F-4D97-AF65-F5344CB8AC3E}">
        <p14:creationId xmlns:p14="http://schemas.microsoft.com/office/powerpoint/2010/main" val="3164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haltsse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Benutzerdefiniert</PresentationFormat>
  <Paragraphs>174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MS PGothic</vt:lpstr>
      <vt:lpstr>Arial</vt:lpstr>
      <vt:lpstr>Calibri</vt:lpstr>
      <vt:lpstr>Corbel</vt:lpstr>
      <vt:lpstr>Open Sans</vt:lpstr>
      <vt:lpstr>TitilliumText25L 800 wt</vt:lpstr>
      <vt:lpstr>Benutzerdefiniertes Design</vt:lpstr>
      <vt:lpstr>Inhaltsseite</vt:lpstr>
      <vt:lpstr>Open Data als Businessgrundlage</vt:lpstr>
      <vt:lpstr>Problem</vt:lpstr>
      <vt:lpstr>Lösung</vt:lpstr>
      <vt:lpstr>Produkt</vt:lpstr>
      <vt:lpstr>Produkt</vt:lpstr>
      <vt:lpstr>Produkt</vt:lpstr>
      <vt:lpstr>Business Modell</vt:lpstr>
      <vt:lpstr>Marketing Strategie</vt:lpstr>
      <vt:lpstr>SEO Ranking Faktoren</vt:lpstr>
      <vt:lpstr>Eversport Traffic</vt:lpstr>
      <vt:lpstr>Was ist passiert?</vt:lpstr>
      <vt:lpstr>Was hat sich verändert?</vt:lpstr>
      <vt:lpstr>Content Strategie</vt:lpstr>
      <vt:lpstr>ETL Prozess</vt:lpstr>
      <vt:lpstr>Herausforderungen</vt:lpstr>
      <vt:lpstr>Open Data für Sportstätten in Österreich</vt:lpstr>
      <vt:lpstr>Herausforderungen</vt:lpstr>
      <vt:lpstr>Herausforderungen</vt:lpstr>
      <vt:lpstr>Daten Typen</vt:lpstr>
      <vt:lpstr>Herausforderungen</vt:lpstr>
      <vt:lpstr>Lösungen</vt:lpstr>
      <vt:lpstr>ETL Prozess</vt:lpstr>
      <vt:lpstr>Regular expression</vt:lpstr>
      <vt:lpstr>Lösung</vt:lpstr>
      <vt:lpstr>Tools</vt:lpstr>
      <vt:lpstr>Lösung</vt:lpstr>
      <vt:lpstr>Ausblick</vt:lpstr>
      <vt:lpstr>Danke!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</dc:creator>
  <cp:lastModifiedBy>Andreas Woditschka</cp:lastModifiedBy>
  <cp:revision>199</cp:revision>
  <cp:lastPrinted>2015-03-29T16:06:25Z</cp:lastPrinted>
  <dcterms:created xsi:type="dcterms:W3CDTF">2015-01-22T16:48:46Z</dcterms:created>
  <dcterms:modified xsi:type="dcterms:W3CDTF">2015-10-29T12:26:32Z</dcterms:modified>
</cp:coreProperties>
</file>