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0" r:id="rId2"/>
    <p:sldId id="505" r:id="rId3"/>
    <p:sldId id="513" r:id="rId4"/>
    <p:sldId id="511" r:id="rId5"/>
    <p:sldId id="512" r:id="rId6"/>
    <p:sldId id="515" r:id="rId7"/>
    <p:sldId id="504" r:id="rId8"/>
    <p:sldId id="514" r:id="rId9"/>
    <p:sldId id="286" r:id="rId10"/>
    <p:sldId id="480" r:id="rId11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727272"/>
    <a:srgbClr val="FB8008"/>
    <a:srgbClr val="000000"/>
    <a:srgbClr val="A7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3878" autoAdjust="0"/>
  </p:normalViewPr>
  <p:slideViewPr>
    <p:cSldViewPr snapToGrid="0" snapToObjects="1">
      <p:cViewPr varScale="1">
        <p:scale>
          <a:sx n="209" d="100"/>
          <a:sy n="209" d="100"/>
        </p:scale>
        <p:origin x="-392" y="-96"/>
      </p:cViewPr>
      <p:guideLst>
        <p:guide orient="horz" pos="21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94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A8217764-0C55-674D-A28F-771F9516F90E}" type="datetimeFigureOut">
              <a:rPr lang="de-DE" smtClean="0"/>
              <a:pPr/>
              <a:t>29.10.15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BBA808AD-5195-FD41-967B-46A76DE1FF3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5876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B67AA7F8-DE60-A343-B4B9-96448161AE66}" type="datetimeFigureOut">
              <a:rPr lang="de-DE" smtClean="0"/>
              <a:pPr/>
              <a:t>29.10.15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40658D2E-8AE0-D04C-AC27-E4675E483C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322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6799802"/>
            <a:ext cx="4984962" cy="298191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elfoli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0334"/>
            <a:ext cx="9144000" cy="16076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724" y="5771115"/>
            <a:ext cx="8352692" cy="521023"/>
          </a:xfrm>
        </p:spPr>
        <p:txBody>
          <a:bodyPr anchor="b">
            <a:normAutofit/>
          </a:bodyPr>
          <a:lstStyle>
            <a:lvl1pPr algn="r">
              <a:lnSpc>
                <a:spcPct val="70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2724" y="6302744"/>
            <a:ext cx="8352692" cy="555255"/>
          </a:xfrm>
        </p:spPr>
        <p:txBody>
          <a:bodyPr anchor="t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Master-Untertitelformat bearbeiten</a:t>
            </a:r>
            <a:endParaRPr lang="de-DE" dirty="0"/>
          </a:p>
        </p:txBody>
      </p:sp>
      <p:pic>
        <p:nvPicPr>
          <p:cNvPr id="14" name="Bild 13" descr="SR_schriftzu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1" y="4603267"/>
            <a:ext cx="2783577" cy="438387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75300" y="950093"/>
            <a:ext cx="4381500" cy="387350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7880513" y="0"/>
            <a:ext cx="1263487" cy="127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 descr="SR_keyvisual_R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86" y="157178"/>
            <a:ext cx="2910112" cy="4177176"/>
          </a:xfrm>
          <a:prstGeom prst="rect">
            <a:avLst/>
          </a:prstGeom>
        </p:spPr>
      </p:pic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92725" y="5311358"/>
            <a:ext cx="8352692" cy="459757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FFFFFF"/>
                </a:solidFill>
              </a:defRPr>
            </a:lvl1pPr>
            <a:lvl2pPr marL="266700" indent="0" algn="r">
              <a:buFontTx/>
              <a:buNone/>
              <a:defRPr sz="1600"/>
            </a:lvl2pPr>
            <a:lvl3pPr marL="541338" indent="0" algn="r">
              <a:buFontTx/>
              <a:buNone/>
              <a:defRPr sz="1600"/>
            </a:lvl3pPr>
            <a:lvl4pPr marL="715962" indent="0" algn="r">
              <a:buFontTx/>
              <a:buNone/>
              <a:defRPr sz="1600"/>
            </a:lvl4pPr>
            <a:lvl5pPr marL="1828800" indent="0" algn="r">
              <a:buFontTx/>
              <a:buNone/>
              <a:defRPr sz="1600"/>
            </a:lvl5pPr>
          </a:lstStyle>
          <a:p>
            <a:pPr lvl="0"/>
            <a:r>
              <a:rPr lang="de-AT" dirty="0" smtClean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178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Aufzählungstex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2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ex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1338" indent="0">
              <a:buFontTx/>
              <a:buNone/>
              <a:defRPr/>
            </a:lvl3pPr>
            <a:lvl4pPr marL="715962" indent="0">
              <a:buFontTx/>
              <a:buNone/>
              <a:defRPr/>
            </a:lvl4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50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Text kle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400"/>
            </a:lvl1pPr>
            <a:lvl2pPr marL="266700" indent="0">
              <a:buFontTx/>
              <a:buNone/>
              <a:defRPr/>
            </a:lvl2pPr>
            <a:lvl3pPr marL="541338" indent="0">
              <a:buFontTx/>
              <a:buNone/>
              <a:defRPr/>
            </a:lvl3pPr>
            <a:lvl4pPr marL="715962" indent="0">
              <a:buFontTx/>
              <a:buNone/>
              <a:defRPr/>
            </a:lvl4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27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7549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715260"/>
            <a:ext cx="4040188" cy="4543452"/>
          </a:xfrm>
        </p:spPr>
        <p:txBody>
          <a:bodyPr>
            <a:normAutofit/>
          </a:bodyPr>
          <a:lstStyle>
            <a:lvl1pPr marL="182563" indent="-182563">
              <a:lnSpc>
                <a:spcPct val="110000"/>
              </a:lnSpc>
              <a:defRPr sz="1400">
                <a:solidFill>
                  <a:srgbClr val="000000"/>
                </a:solidFill>
              </a:defRPr>
            </a:lvl1pPr>
            <a:lvl2pPr marL="449263" indent="-182563">
              <a:lnSpc>
                <a:spcPct val="110000"/>
              </a:lnSpc>
              <a:defRPr sz="1400">
                <a:solidFill>
                  <a:srgbClr val="000000"/>
                </a:solidFill>
              </a:defRPr>
            </a:lvl2pPr>
            <a:lvl3pPr>
              <a:lnSpc>
                <a:spcPct val="110000"/>
              </a:lnSpc>
              <a:defRPr sz="1400">
                <a:solidFill>
                  <a:srgbClr val="000000"/>
                </a:solidFill>
              </a:defRPr>
            </a:lvl3pPr>
            <a:lvl4pPr>
              <a:lnSpc>
                <a:spcPct val="110000"/>
              </a:lnSpc>
              <a:defRPr sz="1400">
                <a:solidFill>
                  <a:srgbClr val="000000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075498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715259"/>
            <a:ext cx="4041775" cy="4543453"/>
          </a:xfrm>
        </p:spPr>
        <p:txBody>
          <a:bodyPr>
            <a:normAutofit/>
          </a:bodyPr>
          <a:lstStyle>
            <a:lvl1pPr marL="182563" indent="-182563">
              <a:lnSpc>
                <a:spcPct val="110000"/>
              </a:lnSpc>
              <a:defRPr sz="1400">
                <a:solidFill>
                  <a:srgbClr val="000000"/>
                </a:solidFill>
              </a:defRPr>
            </a:lvl1pPr>
            <a:lvl2pPr marL="449263" indent="-182563">
              <a:lnSpc>
                <a:spcPct val="110000"/>
              </a:lnSpc>
              <a:tabLst/>
              <a:defRPr sz="1400">
                <a:solidFill>
                  <a:srgbClr val="000000"/>
                </a:solidFill>
              </a:defRPr>
            </a:lvl2pPr>
            <a:lvl3pPr>
              <a:lnSpc>
                <a:spcPct val="110000"/>
              </a:lnSpc>
              <a:defRPr sz="1400">
                <a:solidFill>
                  <a:srgbClr val="000000"/>
                </a:solidFill>
              </a:defRPr>
            </a:lvl3pPr>
            <a:lvl4pPr>
              <a:lnSpc>
                <a:spcPct val="110000"/>
              </a:lnSpc>
              <a:defRPr sz="1400">
                <a:solidFill>
                  <a:srgbClr val="000000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19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82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5359090"/>
            <a:ext cx="9144000" cy="11734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60899" y="1390817"/>
            <a:ext cx="7424492" cy="4824579"/>
          </a:xfrm>
          <a:ln w="3175" cmpd="sng">
            <a:noFill/>
          </a:ln>
          <a:effectLst/>
        </p:spPr>
        <p:txBody>
          <a:bodyPr/>
          <a:lstStyle>
            <a:lvl1pPr marL="0" indent="0">
              <a:buNone/>
              <a:defRPr sz="3200">
                <a:ln>
                  <a:noFill/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81845" y="610614"/>
            <a:ext cx="7287154" cy="635083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73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5616739"/>
            <a:ext cx="9144000" cy="913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0" y="6544930"/>
            <a:ext cx="9144000" cy="313070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Bild 13" descr="SR_schriftzu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5" y="4590803"/>
            <a:ext cx="2333738" cy="367541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7880513" y="0"/>
            <a:ext cx="1263487" cy="127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2305" y="6544930"/>
            <a:ext cx="8579973" cy="3130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Master-Untertitelformat bearbeiten</a:t>
            </a:r>
            <a:endParaRPr lang="de-DE" dirty="0"/>
          </a:p>
        </p:txBody>
      </p:sp>
      <p:pic>
        <p:nvPicPr>
          <p:cNvPr id="13" name="Bild 12" descr="SR_keyvisual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52" y="198115"/>
            <a:ext cx="662249" cy="950592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420315">
            <a:off x="193771" y="946758"/>
            <a:ext cx="8160159" cy="36655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724" y="2534093"/>
            <a:ext cx="8352692" cy="540670"/>
          </a:xfrm>
        </p:spPr>
        <p:txBody>
          <a:bodyPr anchor="b">
            <a:normAutofit/>
          </a:bodyPr>
          <a:lstStyle>
            <a:lvl1pPr algn="ctr">
              <a:lnSpc>
                <a:spcPct val="70000"/>
              </a:lnSpc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292305" y="5032745"/>
            <a:ext cx="3712625" cy="144425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66700" indent="0" algn="r">
              <a:buFontTx/>
              <a:buNone/>
              <a:defRPr/>
            </a:lvl2pPr>
            <a:lvl3pPr marL="541338" indent="0" algn="r">
              <a:buFontTx/>
              <a:buNone/>
              <a:defRPr/>
            </a:lvl3pPr>
            <a:lvl4pPr marL="715962" indent="0" algn="r">
              <a:buFontTx/>
              <a:buNone/>
              <a:defRPr/>
            </a:lvl4pPr>
            <a:lvl5pPr marL="1828800" indent="0" algn="r">
              <a:buFontTx/>
              <a:buNone/>
              <a:defRPr/>
            </a:lvl5pPr>
          </a:lstStyle>
          <a:p>
            <a:pPr lvl="0"/>
            <a:r>
              <a:rPr lang="de-AT" dirty="0" smtClean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82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6" y="-24"/>
            <a:ext cx="9072594" cy="64294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16"/>
          </a:xfrm>
        </p:spPr>
        <p:txBody>
          <a:bodyPr>
            <a:normAutofit/>
          </a:bodyPr>
          <a:lstStyle>
            <a:lvl1pPr>
              <a:buClr>
                <a:srgbClr val="FD7700"/>
              </a:buClr>
              <a:defRPr sz="2800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FD7700"/>
              </a:buClr>
              <a:defRPr sz="2400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FD7700"/>
              </a:buClr>
              <a:defRPr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FD7700"/>
              </a:buClr>
              <a:defRPr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FD7700"/>
              </a:buClr>
              <a:defRPr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July 4th, 2012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© (SR) Salzburg Research 2012. No reproduction without written permission. Certified in accordance with ISO 9001:2008.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00D5-8B44-4E01-9FDF-F3B74DAED40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279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6161"/>
            <a:ext cx="3381375" cy="84772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6542138"/>
            <a:ext cx="9144000" cy="315862"/>
          </a:xfrm>
          <a:prstGeom prst="rect">
            <a:avLst/>
          </a:prstGeom>
          <a:gradFill flip="none" rotWithShape="1">
            <a:gsLst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575" cy="79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10105"/>
            <a:ext cx="8229600" cy="4816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674" y="6542138"/>
            <a:ext cx="1319442" cy="315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smtClean="0"/>
              <a:t>July 4th,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723116" y="6542138"/>
            <a:ext cx="5358095" cy="315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© (SR) Salzburg Research 2012. No reproduction without written permission. Certified in accordance with ISO 9001:2008.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48052" y="6542138"/>
            <a:ext cx="894419" cy="315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E6FEAD53-C9BD-8145-921D-9AE497981DC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Bild 7" descr="SR_keyvisual_RGB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52" y="198115"/>
            <a:ext cx="662249" cy="950592"/>
          </a:xfrm>
          <a:prstGeom prst="rect">
            <a:avLst/>
          </a:prstGeom>
        </p:spPr>
      </p:pic>
      <p:grpSp>
        <p:nvGrpSpPr>
          <p:cNvPr id="9" name="Gruppierung 8"/>
          <p:cNvGrpSpPr/>
          <p:nvPr/>
        </p:nvGrpSpPr>
        <p:grpSpPr>
          <a:xfrm>
            <a:off x="35259" y="6594881"/>
            <a:ext cx="1153269" cy="215444"/>
            <a:chOff x="35259" y="6594881"/>
            <a:chExt cx="1153269" cy="215444"/>
          </a:xfrm>
        </p:grpSpPr>
        <p:pic>
          <p:nvPicPr>
            <p:cNvPr id="10" name="Bild 9" descr="SR_schriftzug_weiss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61" y="6634778"/>
              <a:ext cx="932067" cy="146792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 userDrawn="1"/>
          </p:nvSpPr>
          <p:spPr>
            <a:xfrm>
              <a:off x="35259" y="6594881"/>
              <a:ext cx="2127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>
                  <a:solidFill>
                    <a:srgbClr val="FFFFFF"/>
                  </a:solidFill>
                  <a:latin typeface="Arial"/>
                  <a:cs typeface="Arial"/>
                </a:rPr>
                <a:t>©</a:t>
              </a:r>
              <a:endParaRPr lang="de-DE" sz="8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63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3" r:id="rId5"/>
    <p:sldLayoutId id="2147483655" r:id="rId6"/>
    <p:sldLayoutId id="2147483657" r:id="rId7"/>
    <p:sldLayoutId id="2147483660" r:id="rId8"/>
    <p:sldLayoutId id="2147483663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266700" indent="-266700" algn="l" defTabSz="457200" rtl="0" eaLnBrk="1" latinLnBrk="0" hangingPunct="1">
        <a:lnSpc>
          <a:spcPct val="110000"/>
        </a:lnSpc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rgbClr val="000000"/>
          </a:solidFill>
          <a:latin typeface="Arial"/>
          <a:ea typeface="+mn-ea"/>
          <a:cs typeface="Arial"/>
        </a:defRPr>
      </a:lvl1pPr>
      <a:lvl2pPr marL="541338" indent="-274638" algn="l" defTabSz="457200" rtl="0" eaLnBrk="1" latinLnBrk="0" hangingPunct="1">
        <a:lnSpc>
          <a:spcPct val="110000"/>
        </a:lnSpc>
        <a:spcBef>
          <a:spcPct val="20000"/>
        </a:spcBef>
        <a:buClr>
          <a:schemeClr val="accent6"/>
        </a:buClr>
        <a:buFont typeface="Wingdings" charset="2"/>
        <a:buChar char="§"/>
        <a:defRPr sz="1400" kern="1200">
          <a:solidFill>
            <a:srgbClr val="000000"/>
          </a:solidFill>
          <a:latin typeface="Arial"/>
          <a:ea typeface="+mn-ea"/>
          <a:cs typeface="Arial"/>
        </a:defRPr>
      </a:lvl2pPr>
      <a:lvl3pPr marL="715963" indent="-174625" algn="l" defTabSz="457200" rtl="0" eaLnBrk="1" latinLnBrk="0" hangingPunct="1">
        <a:lnSpc>
          <a:spcPct val="110000"/>
        </a:lnSpc>
        <a:spcBef>
          <a:spcPct val="20000"/>
        </a:spcBef>
        <a:buClr>
          <a:schemeClr val="accent6"/>
        </a:buClr>
        <a:buFont typeface="Wingdings" charset="2"/>
        <a:buChar char="§"/>
        <a:defRPr sz="1400" kern="1200">
          <a:solidFill>
            <a:srgbClr val="000000"/>
          </a:solidFill>
          <a:latin typeface="Arial"/>
          <a:ea typeface="+mn-ea"/>
          <a:cs typeface="Arial"/>
        </a:defRPr>
      </a:lvl3pPr>
      <a:lvl4pPr marL="895350" indent="-179388" algn="l" defTabSz="457200" rtl="0" eaLnBrk="1" latinLnBrk="0" hangingPunct="1">
        <a:lnSpc>
          <a:spcPct val="110000"/>
        </a:lnSpc>
        <a:spcBef>
          <a:spcPct val="20000"/>
        </a:spcBef>
        <a:buClr>
          <a:schemeClr val="accent6"/>
        </a:buClr>
        <a:buFont typeface="Wingdings" charset="2"/>
        <a:buChar char="§"/>
        <a:defRPr sz="1400" kern="1200">
          <a:solidFill>
            <a:srgbClr val="0000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hyperlink" Target="http://www.chip.de/artikel/Open-Source-Software-Die-77-besten-Gratis-Programme_57050326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724" y="5656594"/>
            <a:ext cx="8355622" cy="64615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de-DE" sz="2800" dirty="0" smtClean="0"/>
              <a:t>„</a:t>
            </a:r>
            <a:r>
              <a:rPr lang="de-DE" sz="2800" dirty="0" err="1" smtClean="0"/>
              <a:t>Openness</a:t>
            </a:r>
            <a:r>
              <a:rPr lang="de-DE" sz="2800" dirty="0" smtClean="0"/>
              <a:t> in der IT“ – Eine Einführung</a:t>
            </a:r>
            <a:endParaRPr lang="de-DE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8. IT-Businesstalk, 29. Oktober 2015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95654" y="5144782"/>
            <a:ext cx="8352692" cy="4597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Univ</a:t>
            </a:r>
            <a:r>
              <a:rPr lang="de-DE" dirty="0"/>
              <a:t>.-</a:t>
            </a:r>
            <a:r>
              <a:rPr lang="de-DE" dirty="0" err="1"/>
              <a:t>Doz</a:t>
            </a:r>
            <a:r>
              <a:rPr lang="de-DE" dirty="0"/>
              <a:t>. Dr. Siegfried </a:t>
            </a:r>
            <a:r>
              <a:rPr lang="de-DE" dirty="0" smtClean="0"/>
              <a:t>Reich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580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57136B2-5AE3-4D46-93FC-414362BD02D5}" type="slidenum">
              <a:rPr lang="de-DE"/>
              <a:pPr/>
              <a:t>10</a:t>
            </a:fld>
            <a:endParaRPr lang="de-DE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b="1" dirty="0" smtClean="0"/>
              <a:t>Personal Background</a:t>
            </a:r>
            <a:endParaRPr lang="de-DE" b="1" dirty="0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de-DE" dirty="0"/>
              <a:t>Siegfried Reich, geboren 30.11.1967, St. Johann/</a:t>
            </a:r>
            <a:r>
              <a:rPr lang="de-DE" dirty="0" err="1"/>
              <a:t>Pongau</a:t>
            </a:r>
            <a:endParaRPr lang="de-DE" dirty="0"/>
          </a:p>
          <a:p>
            <a:r>
              <a:rPr lang="de-DE" dirty="0"/>
              <a:t>Studium der Verwaltungsinformatik an der </a:t>
            </a:r>
            <a:br>
              <a:rPr lang="de-DE" dirty="0"/>
            </a:br>
            <a:r>
              <a:rPr lang="de-DE" dirty="0"/>
              <a:t>Johannes Kepler Universität </a:t>
            </a:r>
            <a:r>
              <a:rPr lang="de-DE" b="1" dirty="0"/>
              <a:t>Linz</a:t>
            </a:r>
            <a:r>
              <a:rPr lang="de-DE" dirty="0"/>
              <a:t> (1987-1992)</a:t>
            </a:r>
          </a:p>
          <a:p>
            <a:r>
              <a:rPr lang="de-DE" dirty="0" err="1" smtClean="0"/>
              <a:t>Doktoratsstudium</a:t>
            </a:r>
            <a:r>
              <a:rPr lang="de-DE" dirty="0" smtClean="0"/>
              <a:t> </a:t>
            </a:r>
            <a:r>
              <a:rPr lang="de-DE" dirty="0"/>
              <a:t>an der Universität </a:t>
            </a:r>
            <a:r>
              <a:rPr lang="de-DE" b="1" dirty="0"/>
              <a:t>Wien</a:t>
            </a:r>
            <a:r>
              <a:rPr lang="de-DE" dirty="0"/>
              <a:t> (“De </a:t>
            </a:r>
            <a:r>
              <a:rPr lang="de-DE" dirty="0" err="1"/>
              <a:t>Modo</a:t>
            </a:r>
            <a:r>
              <a:rPr lang="de-DE" dirty="0"/>
              <a:t> </a:t>
            </a:r>
            <a:r>
              <a:rPr lang="de-DE" dirty="0" err="1"/>
              <a:t>Operandi</a:t>
            </a:r>
            <a:r>
              <a:rPr lang="de-DE" dirty="0"/>
              <a:t>: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Interoperability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Workflow Information”, 1992-1995)</a:t>
            </a:r>
          </a:p>
          <a:p>
            <a:r>
              <a:rPr lang="de-DE" dirty="0"/>
              <a:t>Post-Doc und </a:t>
            </a:r>
            <a:r>
              <a:rPr lang="de-DE" dirty="0" err="1"/>
              <a:t>Lecturer</a:t>
            </a:r>
            <a:r>
              <a:rPr lang="de-DE" dirty="0"/>
              <a:t> am </a:t>
            </a:r>
            <a:r>
              <a:rPr lang="de-DE" dirty="0" err="1"/>
              <a:t>Dept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Electronics &amp;Computer Science, University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/>
              <a:t>Southampton</a:t>
            </a:r>
            <a:r>
              <a:rPr lang="de-DE" dirty="0"/>
              <a:t>, U.K. (1996-1999)</a:t>
            </a:r>
          </a:p>
          <a:p>
            <a:pPr lvl="1"/>
            <a:r>
              <a:rPr lang="de-DE" sz="1600" dirty="0"/>
              <a:t>Open Hypermedia Systems (</a:t>
            </a:r>
            <a:r>
              <a:rPr lang="de-DE" sz="1600" dirty="0" err="1"/>
              <a:t>protocols</a:t>
            </a:r>
            <a:r>
              <a:rPr lang="de-DE" sz="1600" dirty="0"/>
              <a:t>, </a:t>
            </a:r>
            <a:r>
              <a:rPr lang="de-DE" sz="1600" dirty="0" err="1"/>
              <a:t>middleware</a:t>
            </a:r>
            <a:r>
              <a:rPr lang="de-DE" sz="1600" dirty="0"/>
              <a:t> </a:t>
            </a:r>
            <a:r>
              <a:rPr lang="de-DE" sz="1600" dirty="0" err="1"/>
              <a:t>services</a:t>
            </a:r>
            <a:r>
              <a:rPr lang="de-DE" sz="1600" dirty="0"/>
              <a:t>, Web-integration, etc.)</a:t>
            </a:r>
          </a:p>
          <a:p>
            <a:pPr lvl="1"/>
            <a:r>
              <a:rPr lang="de-DE" sz="1600" dirty="0" err="1"/>
              <a:t>Recommender</a:t>
            </a:r>
            <a:r>
              <a:rPr lang="de-DE" sz="1600" dirty="0"/>
              <a:t> Systems on </a:t>
            </a:r>
            <a:r>
              <a:rPr lang="de-DE" sz="1600" dirty="0" err="1"/>
              <a:t>the</a:t>
            </a:r>
            <a:r>
              <a:rPr lang="de-DE" sz="1600" dirty="0"/>
              <a:t> Web (</a:t>
            </a:r>
            <a:r>
              <a:rPr lang="de-DE" sz="1600" dirty="0" err="1"/>
              <a:t>based</a:t>
            </a:r>
            <a:r>
              <a:rPr lang="de-DE" sz="1600" dirty="0"/>
              <a:t> on </a:t>
            </a:r>
            <a:r>
              <a:rPr lang="de-DE" sz="1600" dirty="0" err="1"/>
              <a:t>virtual</a:t>
            </a:r>
            <a:r>
              <a:rPr lang="de-DE" sz="1600" dirty="0"/>
              <a:t> </a:t>
            </a:r>
            <a:r>
              <a:rPr lang="de-DE" sz="1600" dirty="0" err="1"/>
              <a:t>trails</a:t>
            </a:r>
            <a:r>
              <a:rPr lang="de-DE" sz="1600" dirty="0"/>
              <a:t>)</a:t>
            </a:r>
          </a:p>
          <a:p>
            <a:r>
              <a:rPr lang="de-DE" dirty="0"/>
              <a:t>Habilitation (</a:t>
            </a:r>
            <a:r>
              <a:rPr lang="de-DE" i="1" dirty="0" err="1"/>
              <a:t>venia</a:t>
            </a:r>
            <a:r>
              <a:rPr lang="de-DE" i="1" dirty="0"/>
              <a:t> </a:t>
            </a:r>
            <a:r>
              <a:rPr lang="de-DE" i="1" dirty="0" err="1"/>
              <a:t>docendi</a:t>
            </a:r>
            <a:r>
              <a:rPr lang="de-DE" dirty="0"/>
              <a:t>) für “Angewandte Informatik” an der Technisch-Naturwissenschaftlichen Fakultät, Universität </a:t>
            </a:r>
            <a:r>
              <a:rPr lang="de-DE" b="1" dirty="0"/>
              <a:t>Linz</a:t>
            </a:r>
            <a:r>
              <a:rPr lang="de-DE" dirty="0"/>
              <a:t> (2000)</a:t>
            </a:r>
          </a:p>
          <a:p>
            <a:r>
              <a:rPr lang="de-DE" dirty="0"/>
              <a:t>Leitung des </a:t>
            </a:r>
            <a:r>
              <a:rPr lang="de-DE" dirty="0" err="1"/>
              <a:t>SunTREC</a:t>
            </a:r>
            <a:r>
              <a:rPr lang="de-DE" dirty="0"/>
              <a:t> (2000), Wissenschaftlicher Leiter (2002) und Geschäftsführer der </a:t>
            </a:r>
            <a:r>
              <a:rPr lang="de-DE" b="1" dirty="0"/>
              <a:t>Salzburg</a:t>
            </a:r>
            <a:r>
              <a:rPr lang="de-DE" dirty="0"/>
              <a:t> Research (seit 2003)</a:t>
            </a:r>
          </a:p>
          <a:p>
            <a:r>
              <a:rPr lang="de-DE" dirty="0"/>
              <a:t>Honorarprofessor der Universität Salzburg (2012)</a:t>
            </a:r>
          </a:p>
        </p:txBody>
      </p:sp>
      <p:sp>
        <p:nvSpPr>
          <p:cNvPr id="6" name="Fußzeilenplatzhalter 3"/>
          <p:cNvSpPr txBox="1">
            <a:spLocks/>
          </p:cNvSpPr>
          <p:nvPr/>
        </p:nvSpPr>
        <p:spPr>
          <a:xfrm>
            <a:off x="2699792" y="6492875"/>
            <a:ext cx="381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© (SR) Salzburg Research 2015</a:t>
            </a:r>
            <a:r>
              <a:rPr lang="en-GB" smtClean="0"/>
              <a:t>. Certified </a:t>
            </a:r>
            <a:r>
              <a:rPr lang="en-GB" dirty="0" smtClean="0"/>
              <a:t>in accordance with ISO 9001:2008. </a:t>
            </a:r>
            <a:endParaRPr lang="en-GB" dirty="0"/>
          </a:p>
        </p:txBody>
      </p:sp>
      <p:pic>
        <p:nvPicPr>
          <p:cNvPr id="7" name="Bild 6" descr="srei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11" y="265879"/>
            <a:ext cx="1374641" cy="15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Woran denken Sie bei “Open und IT“?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Fußzeilenplatzhalter 3"/>
          <p:cNvSpPr txBox="1">
            <a:spLocks/>
          </p:cNvSpPr>
          <p:nvPr/>
        </p:nvSpPr>
        <p:spPr>
          <a:xfrm>
            <a:off x="2699792" y="6492875"/>
            <a:ext cx="381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© (SR) Salzburg Research 2015. Certified in accordance with ISO 9001:2008. </a:t>
            </a:r>
            <a:endParaRPr lang="en-GB" dirty="0"/>
          </a:p>
        </p:txBody>
      </p:sp>
      <p:sp>
        <p:nvSpPr>
          <p:cNvPr id="7" name="Rechteck 6"/>
          <p:cNvSpPr/>
          <p:nvPr/>
        </p:nvSpPr>
        <p:spPr>
          <a:xfrm>
            <a:off x="8751832" y="1174765"/>
            <a:ext cx="190464" cy="178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Bild 7" descr="14138627624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3" y="1174765"/>
            <a:ext cx="6576981" cy="419465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80842" y="5871956"/>
            <a:ext cx="836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An OS SW wie Linux, Wordpress, Mozilla Firefox, ... Vielleicht auch Wikipedia?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3007138" y="5296498"/>
            <a:ext cx="46752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50" dirty="0"/>
              <a:t>http://</a:t>
            </a:r>
            <a:r>
              <a:rPr lang="de-AT" sz="1050" dirty="0" err="1"/>
              <a:t>jimvancura.com</a:t>
            </a:r>
            <a:r>
              <a:rPr lang="de-AT" sz="1050" dirty="0"/>
              <a:t>/</a:t>
            </a:r>
            <a:r>
              <a:rPr lang="de-AT" sz="1050" dirty="0" err="1"/>
              <a:t>geek-tech</a:t>
            </a:r>
            <a:r>
              <a:rPr lang="de-AT" sz="1050" dirty="0"/>
              <a:t>/</a:t>
            </a:r>
            <a:r>
              <a:rPr lang="de-AT" sz="1050" dirty="0" err="1"/>
              <a:t>data</a:t>
            </a:r>
            <a:r>
              <a:rPr lang="de-AT" sz="1050" dirty="0"/>
              <a:t>-</a:t>
            </a:r>
            <a:r>
              <a:rPr lang="de-AT" sz="1050" dirty="0" err="1"/>
              <a:t>encryption</a:t>
            </a:r>
            <a:r>
              <a:rPr lang="de-AT" sz="1050" dirty="0"/>
              <a:t>-</a:t>
            </a:r>
            <a:r>
              <a:rPr lang="de-AT" sz="1050" dirty="0" err="1"/>
              <a:t>and</a:t>
            </a:r>
            <a:r>
              <a:rPr lang="de-AT" sz="1050" dirty="0"/>
              <a:t>-open-</a:t>
            </a:r>
            <a:r>
              <a:rPr lang="de-AT" sz="1050" dirty="0" err="1"/>
              <a:t>source</a:t>
            </a:r>
            <a:r>
              <a:rPr lang="de-AT" sz="1050" dirty="0"/>
              <a:t>-software</a:t>
            </a:r>
          </a:p>
        </p:txBody>
      </p:sp>
    </p:spTree>
    <p:extLst>
      <p:ext uri="{BB962C8B-B14F-4D97-AF65-F5344CB8AC3E}">
        <p14:creationId xmlns:p14="http://schemas.microsoft.com/office/powerpoint/2010/main" val="198763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… </a:t>
            </a:r>
            <a:r>
              <a:rPr lang="en-GB" dirty="0" err="1" smtClean="0"/>
              <a:t>oder</a:t>
            </a:r>
            <a:r>
              <a:rPr lang="en-GB" dirty="0" smtClean="0"/>
              <a:t> </a:t>
            </a:r>
            <a:r>
              <a:rPr lang="en-GB" dirty="0" err="1" smtClean="0"/>
              <a:t>auch</a:t>
            </a:r>
            <a:r>
              <a:rPr lang="en-GB" dirty="0" smtClean="0"/>
              <a:t>: </a:t>
            </a:r>
            <a:r>
              <a:rPr lang="en-GB" dirty="0" err="1" smtClean="0"/>
              <a:t>Kostenlose</a:t>
            </a:r>
            <a:r>
              <a:rPr lang="en-GB" dirty="0" smtClean="0"/>
              <a:t> Software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 smtClean="0">
                <a:sym typeface="Wingdings"/>
              </a:rPr>
              <a:t>Wie auch immer – „Offenheit“ hat sich in den letzten 10-15 Jahren über das Thema „Software“ hinaus weiterentwickelt und umfasst mittlerweile auch Daten, Content, Innovation, ... </a:t>
            </a:r>
            <a:r>
              <a:rPr lang="de-DE" sz="2000" dirty="0">
                <a:sym typeface="Wingdings"/>
              </a:rPr>
              <a:t>u</a:t>
            </a:r>
            <a:r>
              <a:rPr lang="de-DE" sz="2000" dirty="0" smtClean="0">
                <a:sym typeface="Wingdings"/>
              </a:rPr>
              <a:t>nd beschreibt damit eine grundlegende Herangehensweise: „The open </a:t>
            </a:r>
            <a:r>
              <a:rPr lang="de-DE" sz="2000" dirty="0" err="1" smtClean="0">
                <a:sym typeface="Wingdings"/>
              </a:rPr>
              <a:t>source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way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of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doing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things</a:t>
            </a:r>
            <a:r>
              <a:rPr lang="de-DE" sz="2000" dirty="0" smtClean="0">
                <a:sym typeface="Wingdings"/>
              </a:rPr>
              <a:t>“.</a:t>
            </a:r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Fußzeilenplatzhalter 3"/>
          <p:cNvSpPr txBox="1">
            <a:spLocks/>
          </p:cNvSpPr>
          <p:nvPr/>
        </p:nvSpPr>
        <p:spPr>
          <a:xfrm>
            <a:off x="2699792" y="6492875"/>
            <a:ext cx="381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© (SR) Salzburg Research 2015. Certified in accordance with ISO 9001:2008. </a:t>
            </a:r>
          </a:p>
        </p:txBody>
      </p:sp>
      <p:sp>
        <p:nvSpPr>
          <p:cNvPr id="7" name="Rechteck 6"/>
          <p:cNvSpPr/>
          <p:nvPr/>
        </p:nvSpPr>
        <p:spPr>
          <a:xfrm>
            <a:off x="8751832" y="1174765"/>
            <a:ext cx="190464" cy="178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" name="Bild 5" descr="77os-kracher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20665"/>
          <a:stretch/>
        </p:blipFill>
        <p:spPr>
          <a:xfrm>
            <a:off x="616484" y="951201"/>
            <a:ext cx="4676912" cy="3312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483852" y="1174765"/>
            <a:ext cx="345844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b="1" dirty="0" smtClean="0"/>
              <a:t>Kostenloser „Open-Source- Download</a:t>
            </a:r>
            <a:r>
              <a:rPr lang="de-DE" b="1" dirty="0"/>
              <a:t>-</a:t>
            </a:r>
            <a:r>
              <a:rPr lang="de-DE" b="1" dirty="0" smtClean="0"/>
              <a:t>Kracher“ mit 77 Programmen</a:t>
            </a:r>
            <a:r>
              <a:rPr lang="de-DE" dirty="0" smtClean="0"/>
              <a:t>: </a:t>
            </a:r>
            <a:r>
              <a:rPr lang="de-DE" dirty="0" smtClean="0">
                <a:hlinkClick r:id="rId3"/>
              </a:rPr>
              <a:t>http</a:t>
            </a:r>
            <a:r>
              <a:rPr lang="de-DE" dirty="0">
                <a:hlinkClick r:id="rId3"/>
              </a:rPr>
              <a:t>://www.chip.de/artikel/Open-Source-Software-Die-77-besten-Gratis-Programme_57050326.</a:t>
            </a:r>
            <a:r>
              <a:rPr lang="de-DE" dirty="0" smtClean="0">
                <a:hlinkClick r:id="rId3"/>
              </a:rPr>
              <a:t>html</a:t>
            </a:r>
            <a:r>
              <a:rPr lang="de-DE" dirty="0"/>
              <a:t>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5813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Zu</a:t>
            </a:r>
            <a:r>
              <a:rPr lang="en-GB" dirty="0" smtClean="0"/>
              <a:t> den </a:t>
            </a:r>
            <a:r>
              <a:rPr lang="en-GB" dirty="0" err="1" smtClean="0"/>
              <a:t>Ursprüngen</a:t>
            </a:r>
            <a:r>
              <a:rPr lang="en-GB" dirty="0" smtClean="0"/>
              <a:t> von “open”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000" b="1" dirty="0" smtClean="0"/>
              <a:t>„Free Software“ in den 1980er Jahren</a:t>
            </a:r>
            <a:r>
              <a:rPr lang="de-DE" sz="2000" dirty="0" smtClean="0"/>
              <a:t>: </a:t>
            </a:r>
          </a:p>
          <a:p>
            <a:pPr lvl="1"/>
            <a:r>
              <a:rPr lang="de-DE" sz="1600" dirty="0" smtClean="0"/>
              <a:t>Richard </a:t>
            </a:r>
            <a:r>
              <a:rPr lang="de-DE" sz="1600" dirty="0" err="1" smtClean="0"/>
              <a:t>Stallman</a:t>
            </a:r>
            <a:r>
              <a:rPr lang="de-DE" sz="1600" dirty="0" smtClean="0"/>
              <a:t> propagierte ein “freies” Betriebssystem, “</a:t>
            </a:r>
            <a:r>
              <a:rPr lang="de-DE" sz="1600" b="1" dirty="0" smtClean="0"/>
              <a:t>freie Software</a:t>
            </a:r>
            <a:r>
              <a:rPr lang="de-DE" sz="1600" dirty="0" smtClean="0"/>
              <a:t>”, …</a:t>
            </a:r>
          </a:p>
          <a:p>
            <a:pPr lvl="1"/>
            <a:r>
              <a:rPr lang="de-DE" sz="1600" dirty="0" smtClean="0">
                <a:sym typeface="Wingdings"/>
              </a:rPr>
              <a:t>das geht über “open </a:t>
            </a:r>
            <a:r>
              <a:rPr lang="de-DE" sz="1600" dirty="0" err="1" smtClean="0">
                <a:sym typeface="Wingdings"/>
              </a:rPr>
              <a:t>source</a:t>
            </a:r>
            <a:r>
              <a:rPr lang="de-DE" sz="1600" dirty="0" smtClean="0">
                <a:sym typeface="Wingdings"/>
              </a:rPr>
              <a:t>” hinaus, weil es 4 Freiheiten inkludiert (1. SW für </a:t>
            </a:r>
            <a:r>
              <a:rPr lang="de-DE" sz="1600" b="1" dirty="0" smtClean="0">
                <a:sym typeface="Wingdings"/>
              </a:rPr>
              <a:t>beliebige Zwecke </a:t>
            </a:r>
            <a:r>
              <a:rPr lang="de-DE" sz="1600" dirty="0" smtClean="0">
                <a:sym typeface="Wingdings"/>
              </a:rPr>
              <a:t>ausführen, 2. SW zu </a:t>
            </a:r>
            <a:r>
              <a:rPr lang="de-DE" sz="1600" b="1" dirty="0" smtClean="0">
                <a:sym typeface="Wingdings"/>
              </a:rPr>
              <a:t>untersuchen</a:t>
            </a:r>
            <a:r>
              <a:rPr lang="de-DE" sz="1600" dirty="0" smtClean="0">
                <a:sym typeface="Wingdings"/>
              </a:rPr>
              <a:t> und anpassen, 3. SW zu </a:t>
            </a:r>
            <a:r>
              <a:rPr lang="de-DE" sz="1600" b="1" dirty="0" smtClean="0">
                <a:sym typeface="Wingdings"/>
              </a:rPr>
              <a:t>teilen und zu kopieren</a:t>
            </a:r>
            <a:r>
              <a:rPr lang="de-DE" sz="1600" dirty="0" smtClean="0">
                <a:sym typeface="Wingdings"/>
              </a:rPr>
              <a:t>, 4. SW zu </a:t>
            </a:r>
            <a:r>
              <a:rPr lang="de-DE" sz="1600" b="1" dirty="0" smtClean="0">
                <a:sym typeface="Wingdings"/>
              </a:rPr>
              <a:t>modifizieren</a:t>
            </a:r>
            <a:r>
              <a:rPr lang="de-DE" sz="1600" dirty="0" smtClean="0">
                <a:sym typeface="Wingdings"/>
              </a:rPr>
              <a:t> und weiterzugeben – für 2 und 4 braucht‘s Quelloffenheit, also open </a:t>
            </a:r>
            <a:r>
              <a:rPr lang="de-DE" sz="1600" dirty="0" err="1" smtClean="0">
                <a:sym typeface="Wingdings"/>
              </a:rPr>
              <a:t>source</a:t>
            </a:r>
            <a:r>
              <a:rPr lang="de-DE" sz="1600" dirty="0" smtClean="0">
                <a:sym typeface="Wingdings"/>
              </a:rPr>
              <a:t>).</a:t>
            </a:r>
          </a:p>
          <a:p>
            <a:pPr lvl="1"/>
            <a:r>
              <a:rPr lang="de-DE" sz="1600" dirty="0" smtClean="0">
                <a:sym typeface="Wingdings"/>
              </a:rPr>
              <a:t>In den 90er Jahren dann als „open </a:t>
            </a:r>
            <a:r>
              <a:rPr lang="de-DE" sz="1600" dirty="0" err="1" smtClean="0">
                <a:sym typeface="Wingdings"/>
              </a:rPr>
              <a:t>source</a:t>
            </a:r>
            <a:r>
              <a:rPr lang="de-DE" sz="1600" dirty="0" smtClean="0">
                <a:sym typeface="Wingdings"/>
              </a:rPr>
              <a:t>“ weiterentwickelt, z.B. von Tim </a:t>
            </a:r>
            <a:r>
              <a:rPr lang="de-DE" sz="1600" dirty="0" err="1" smtClean="0">
                <a:sym typeface="Wingdings"/>
              </a:rPr>
              <a:t>O‘Reilly</a:t>
            </a:r>
            <a:endParaRPr lang="de-DE" sz="1600" dirty="0" smtClean="0">
              <a:sym typeface="Wingdings"/>
            </a:endParaRPr>
          </a:p>
          <a:p>
            <a:r>
              <a:rPr lang="de-DE" sz="2000" b="1" dirty="0" smtClean="0">
                <a:sym typeface="Wingdings"/>
              </a:rPr>
              <a:t>Open Design</a:t>
            </a:r>
          </a:p>
          <a:p>
            <a:pPr lvl="1"/>
            <a:r>
              <a:rPr lang="de-DE" sz="1600" dirty="0" smtClean="0">
                <a:sym typeface="Wingdings"/>
              </a:rPr>
              <a:t>An sich </a:t>
            </a:r>
            <a:r>
              <a:rPr lang="de-DE" sz="1600" dirty="0" smtClean="0">
                <a:sym typeface="Wingdings"/>
              </a:rPr>
              <a:t>ein altes Konzept in </a:t>
            </a:r>
            <a:r>
              <a:rPr lang="de-DE" sz="1600" dirty="0" smtClean="0">
                <a:sym typeface="Wingdings"/>
              </a:rPr>
              <a:t>der produzierenden Industrie, </a:t>
            </a:r>
            <a:br>
              <a:rPr lang="de-DE" sz="1600" dirty="0" smtClean="0">
                <a:sym typeface="Wingdings"/>
              </a:rPr>
            </a:br>
            <a:r>
              <a:rPr lang="de-DE" sz="1600" dirty="0" smtClean="0">
                <a:sym typeface="Wingdings"/>
              </a:rPr>
              <a:t>das unter </a:t>
            </a:r>
            <a:r>
              <a:rPr lang="de-DE" sz="1600" dirty="0" smtClean="0">
                <a:sym typeface="Wingdings"/>
              </a:rPr>
              <a:t>dem Titel „</a:t>
            </a:r>
            <a:r>
              <a:rPr lang="de-DE" sz="1600" b="1" dirty="0" smtClean="0">
                <a:sym typeface="Wingdings"/>
              </a:rPr>
              <a:t>Collective Invention</a:t>
            </a:r>
            <a:r>
              <a:rPr lang="de-DE" sz="1600" dirty="0" smtClean="0">
                <a:sym typeface="Wingdings"/>
              </a:rPr>
              <a:t>“ bis ins </a:t>
            </a:r>
            <a:br>
              <a:rPr lang="de-DE" sz="1600" dirty="0" smtClean="0">
                <a:sym typeface="Wingdings"/>
              </a:rPr>
            </a:br>
            <a:r>
              <a:rPr lang="de-DE" sz="1600" dirty="0" smtClean="0">
                <a:sym typeface="Wingdings"/>
              </a:rPr>
              <a:t>19. Jahrhundert zurückgeht: </a:t>
            </a:r>
            <a:r>
              <a:rPr lang="de-DE" sz="1600" dirty="0" smtClean="0">
                <a:sym typeface="Wingdings"/>
              </a:rPr>
              <a:t>etwa </a:t>
            </a:r>
            <a:r>
              <a:rPr lang="de-DE" sz="1600" dirty="0" smtClean="0">
                <a:sym typeface="Wingdings"/>
              </a:rPr>
              <a:t>die </a:t>
            </a:r>
            <a:br>
              <a:rPr lang="de-DE" sz="1600" dirty="0" smtClean="0">
                <a:sym typeface="Wingdings"/>
              </a:rPr>
            </a:br>
            <a:r>
              <a:rPr lang="de-DE" sz="1600" dirty="0" smtClean="0">
                <a:sym typeface="Wingdings"/>
              </a:rPr>
              <a:t>dampfbetriebenen Pumpen der frühen industriellen </a:t>
            </a:r>
            <a:br>
              <a:rPr lang="de-DE" sz="1600" dirty="0" smtClean="0">
                <a:sym typeface="Wingdings"/>
              </a:rPr>
            </a:br>
            <a:r>
              <a:rPr lang="de-DE" sz="1600" dirty="0" smtClean="0">
                <a:sym typeface="Wingdings"/>
              </a:rPr>
              <a:t>Revolution in Cornwall </a:t>
            </a:r>
          </a:p>
          <a:p>
            <a:pPr lvl="1"/>
            <a:r>
              <a:rPr lang="de-DE" sz="1600" dirty="0" smtClean="0">
                <a:sym typeface="Wingdings"/>
              </a:rPr>
              <a:t>Seit den 1990er Jahren wiederbelebt, auch hier </a:t>
            </a:r>
            <a:br>
              <a:rPr lang="de-DE" sz="1600" dirty="0" smtClean="0">
                <a:sym typeface="Wingdings"/>
              </a:rPr>
            </a:br>
            <a:r>
              <a:rPr lang="de-DE" sz="1600" dirty="0" smtClean="0">
                <a:sym typeface="Wingdings"/>
              </a:rPr>
              <a:t>mittlerweile im Verbund mit der </a:t>
            </a:r>
            <a:r>
              <a:rPr lang="de-DE" sz="1600" dirty="0" err="1" smtClean="0">
                <a:sym typeface="Wingdings"/>
              </a:rPr>
              <a:t>Maker</a:t>
            </a:r>
            <a:r>
              <a:rPr lang="de-DE" sz="1600" dirty="0" smtClean="0">
                <a:sym typeface="Wingdings"/>
              </a:rPr>
              <a:t>-Community ein </a:t>
            </a:r>
            <a:br>
              <a:rPr lang="de-DE" sz="1600" dirty="0" smtClean="0">
                <a:sym typeface="Wingdings"/>
              </a:rPr>
            </a:br>
            <a:r>
              <a:rPr lang="de-DE" sz="1600" dirty="0" smtClean="0">
                <a:sym typeface="Wingdings"/>
              </a:rPr>
              <a:t>Höhenflug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Fußzeilenplatzhalter 3"/>
          <p:cNvSpPr txBox="1">
            <a:spLocks/>
          </p:cNvSpPr>
          <p:nvPr/>
        </p:nvSpPr>
        <p:spPr>
          <a:xfrm>
            <a:off x="2699792" y="6492875"/>
            <a:ext cx="381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© (SR) Salzburg Research 2015. Certified in accordance with ISO 9001:2008. </a:t>
            </a:r>
          </a:p>
        </p:txBody>
      </p:sp>
      <p:sp>
        <p:nvSpPr>
          <p:cNvPr id="7" name="Rechteck 6"/>
          <p:cNvSpPr/>
          <p:nvPr/>
        </p:nvSpPr>
        <p:spPr>
          <a:xfrm>
            <a:off x="8751832" y="1174765"/>
            <a:ext cx="190464" cy="178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" name="Bild 5" descr="cornish-pumping-eng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92" y="3867160"/>
            <a:ext cx="1910249" cy="193483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416223" y="5895331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de-DE" sz="800" dirty="0">
                <a:sym typeface="Wingdings"/>
              </a:rPr>
              <a:t>http://cje.oxfordjournals.org/content/28/3/347.</a:t>
            </a:r>
            <a:r>
              <a:rPr lang="de-DE" sz="800" dirty="0" smtClean="0">
                <a:sym typeface="Wingdings"/>
              </a:rPr>
              <a:t>short</a:t>
            </a:r>
            <a:r>
              <a:rPr lang="de-DE" sz="800" dirty="0">
                <a:sym typeface="Wingdings"/>
              </a:rPr>
              <a:t> </a:t>
            </a:r>
            <a:r>
              <a:rPr lang="de-DE" sz="800" dirty="0" smtClean="0">
                <a:sym typeface="Wingdings"/>
              </a:rPr>
              <a:t>und</a:t>
            </a:r>
          </a:p>
          <a:p>
            <a:pPr marL="0" lvl="1"/>
            <a:r>
              <a:rPr lang="de-DE" sz="800" dirty="0" smtClean="0">
                <a:sym typeface="Wingdings"/>
              </a:rPr>
              <a:t>https</a:t>
            </a:r>
            <a:r>
              <a:rPr lang="de-DE" sz="800" dirty="0">
                <a:sym typeface="Wingdings"/>
              </a:rPr>
              <a:t>://commons.wikimedia.org/wiki/</a:t>
            </a:r>
            <a:r>
              <a:rPr lang="de-DE" sz="800" dirty="0" smtClean="0">
                <a:sym typeface="Wingdings"/>
              </a:rPr>
              <a:t>File:Modern_Cornish_mine_pump-</a:t>
            </a:r>
            <a:br>
              <a:rPr lang="de-DE" sz="800" dirty="0" smtClean="0">
                <a:sym typeface="Wingdings"/>
              </a:rPr>
            </a:br>
            <a:r>
              <a:rPr lang="de-DE" sz="800" dirty="0" smtClean="0">
                <a:sym typeface="Wingdings"/>
              </a:rPr>
              <a:t>_</a:t>
            </a:r>
            <a:r>
              <a:rPr lang="de-DE" sz="800" dirty="0">
                <a:sym typeface="Wingdings"/>
              </a:rPr>
              <a:t>(New_Catechism_of_the_Steam_Engine,_1904).</a:t>
            </a:r>
            <a:r>
              <a:rPr lang="de-DE" sz="800" dirty="0" smtClean="0">
                <a:sym typeface="Wingdings"/>
              </a:rPr>
              <a:t>jpg</a:t>
            </a:r>
            <a:r>
              <a:rPr lang="de-DE" sz="800" dirty="0">
                <a:sym typeface="Wingding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006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Ausprägungen – technisch/IT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2699792" y="6492875"/>
            <a:ext cx="381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© (SR) Salzburg Research 2015. Certified in accordance with ISO 9001:2008.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99685" y="3410599"/>
            <a:ext cx="2082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Open </a:t>
            </a:r>
            <a:r>
              <a:rPr lang="de-AT" b="1" dirty="0" err="1" smtClean="0"/>
              <a:t>production</a:t>
            </a:r>
            <a:r>
              <a:rPr lang="de-AT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de-AT" dirty="0" smtClean="0"/>
              <a:t>Open </a:t>
            </a:r>
            <a:r>
              <a:rPr lang="de-AT" dirty="0" err="1" smtClean="0"/>
              <a:t>source</a:t>
            </a:r>
            <a:endParaRPr lang="de-AT" dirty="0" smtClean="0"/>
          </a:p>
          <a:p>
            <a:pPr marL="285750" indent="-285750">
              <a:buFont typeface="Arial"/>
              <a:buChar char="•"/>
            </a:pPr>
            <a:r>
              <a:rPr lang="de-AT" dirty="0" smtClean="0"/>
              <a:t>Open </a:t>
            </a:r>
            <a:r>
              <a:rPr lang="de-AT" dirty="0" err="1" smtClean="0"/>
              <a:t>hardware</a:t>
            </a:r>
            <a:endParaRPr lang="de-AT" dirty="0" smtClean="0"/>
          </a:p>
          <a:p>
            <a:pPr marL="285750" indent="-285750">
              <a:buFont typeface="Arial"/>
              <a:buChar char="•"/>
            </a:pPr>
            <a:r>
              <a:rPr lang="de-AT" dirty="0" smtClean="0"/>
              <a:t>Open design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999685" y="4716379"/>
            <a:ext cx="2852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Open </a:t>
            </a:r>
            <a:r>
              <a:rPr lang="de-AT" b="1" dirty="0" err="1" smtClean="0"/>
              <a:t>platforms</a:t>
            </a:r>
            <a:r>
              <a:rPr lang="de-AT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de-AT" dirty="0" smtClean="0"/>
              <a:t>Open APIs</a:t>
            </a:r>
          </a:p>
          <a:p>
            <a:pPr marL="285750" indent="-285750">
              <a:buFont typeface="Arial"/>
              <a:buChar char="•"/>
            </a:pPr>
            <a:r>
              <a:rPr lang="de-AT" dirty="0" smtClean="0"/>
              <a:t>Open </a:t>
            </a:r>
            <a:r>
              <a:rPr lang="de-AT" dirty="0" err="1" smtClean="0"/>
              <a:t>data</a:t>
            </a:r>
            <a:r>
              <a:rPr lang="de-AT" smtClean="0"/>
              <a:t> (auch OGD)</a:t>
            </a:r>
            <a:endParaRPr lang="de-AT" dirty="0" smtClean="0"/>
          </a:p>
          <a:p>
            <a:pPr marL="285750" indent="-285750">
              <a:buFont typeface="Arial"/>
              <a:buChar char="•"/>
            </a:pPr>
            <a:r>
              <a:rPr lang="de-AT" dirty="0" smtClean="0"/>
              <a:t>Open </a:t>
            </a:r>
            <a:r>
              <a:rPr lang="de-AT" dirty="0" err="1" smtClean="0"/>
              <a:t>content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4507951" y="4737612"/>
            <a:ext cx="3352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Open </a:t>
            </a:r>
            <a:r>
              <a:rPr lang="de-AT" b="1" dirty="0" err="1" smtClean="0"/>
              <a:t>scholarship</a:t>
            </a:r>
            <a:r>
              <a:rPr lang="de-AT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de-AT" dirty="0" smtClean="0"/>
              <a:t>Open </a:t>
            </a:r>
            <a:r>
              <a:rPr lang="de-AT" dirty="0" err="1" smtClean="0"/>
              <a:t>science</a:t>
            </a:r>
            <a:endParaRPr lang="de-AT" dirty="0" smtClean="0"/>
          </a:p>
          <a:p>
            <a:pPr marL="285750" indent="-285750">
              <a:buFont typeface="Arial"/>
              <a:buChar char="•"/>
            </a:pPr>
            <a:r>
              <a:rPr lang="de-AT" dirty="0" smtClean="0"/>
              <a:t>Open </a:t>
            </a:r>
            <a:r>
              <a:rPr lang="de-AT" dirty="0" err="1" smtClean="0"/>
              <a:t>access</a:t>
            </a:r>
            <a:endParaRPr lang="de-AT" dirty="0" smtClean="0"/>
          </a:p>
          <a:p>
            <a:pPr marL="285750" indent="-285750">
              <a:buFont typeface="Arial"/>
              <a:buChar char="•"/>
            </a:pPr>
            <a:r>
              <a:rPr lang="de-AT" dirty="0" smtClean="0"/>
              <a:t>Open </a:t>
            </a:r>
            <a:r>
              <a:rPr lang="de-AT" dirty="0" err="1" smtClean="0"/>
              <a:t>educational</a:t>
            </a:r>
            <a:r>
              <a:rPr lang="de-AT" dirty="0" smtClean="0"/>
              <a:t> </a:t>
            </a:r>
            <a:r>
              <a:rPr lang="de-AT" dirty="0" err="1" smtClean="0"/>
              <a:t>resources</a:t>
            </a:r>
            <a:endParaRPr lang="de-AT" dirty="0"/>
          </a:p>
        </p:txBody>
      </p:sp>
      <p:sp>
        <p:nvSpPr>
          <p:cNvPr id="12" name="Textfeld 11"/>
          <p:cNvSpPr txBox="1"/>
          <p:nvPr/>
        </p:nvSpPr>
        <p:spPr>
          <a:xfrm>
            <a:off x="4518877" y="3460942"/>
            <a:ext cx="33528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Open </a:t>
            </a:r>
            <a:r>
              <a:rPr lang="de-AT" b="1" dirty="0" err="1" smtClean="0"/>
              <a:t>innovation</a:t>
            </a:r>
            <a:r>
              <a:rPr lang="de-AT" b="1" dirty="0" smtClean="0"/>
              <a:t> &amp; </a:t>
            </a:r>
            <a:r>
              <a:rPr lang="de-AT" b="1" dirty="0" err="1" smtClean="0"/>
              <a:t>business</a:t>
            </a:r>
            <a:r>
              <a:rPr lang="de-AT" b="1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de-AT" dirty="0" smtClean="0"/>
              <a:t>Crowdfunding</a:t>
            </a:r>
          </a:p>
          <a:p>
            <a:pPr marL="285750" indent="-285750">
              <a:buFont typeface="Arial"/>
              <a:buChar char="•"/>
            </a:pPr>
            <a:r>
              <a:rPr lang="de-AT" dirty="0" smtClean="0"/>
              <a:t>Crowdsourcing</a:t>
            </a:r>
          </a:p>
          <a:p>
            <a:pPr marL="285750" indent="-285750">
              <a:buFont typeface="Arial"/>
              <a:buChar char="•"/>
            </a:pPr>
            <a:r>
              <a:rPr lang="de-AT" dirty="0" smtClean="0"/>
              <a:t>Co-</a:t>
            </a:r>
            <a:r>
              <a:rPr lang="de-AT" dirty="0" err="1" smtClean="0"/>
              <a:t>Creation</a:t>
            </a:r>
            <a:endParaRPr lang="de-AT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11" y="1331531"/>
            <a:ext cx="1517226" cy="1311864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400" y="2073464"/>
            <a:ext cx="1684123" cy="1436458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243" y="896870"/>
            <a:ext cx="1993811" cy="1285362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 rotWithShape="1">
          <a:blip r:embed="rId5"/>
          <a:srcRect l="17426" r="16421"/>
          <a:stretch/>
        </p:blipFill>
        <p:spPr>
          <a:xfrm>
            <a:off x="6697196" y="906405"/>
            <a:ext cx="1428803" cy="1369709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6477822" y="2168775"/>
            <a:ext cx="185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o</a:t>
            </a:r>
            <a:r>
              <a:rPr lang="de-AT" b="1" dirty="0" smtClean="0"/>
              <a:t>pen</a:t>
            </a:r>
            <a:r>
              <a:rPr lang="de-AT" dirty="0" smtClean="0"/>
              <a:t> </a:t>
            </a:r>
            <a:r>
              <a:rPr lang="de-AT" dirty="0" err="1" smtClean="0"/>
              <a:t>innovation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559311" y="5971400"/>
            <a:ext cx="817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/>
              <a:t>Images: https</a:t>
            </a:r>
            <a:r>
              <a:rPr lang="de-AT" sz="800" dirty="0"/>
              <a:t>://de.wikipedia.org/wiki/Open_Source#/media/</a:t>
            </a:r>
            <a:r>
              <a:rPr lang="de-AT" sz="800" dirty="0" smtClean="0"/>
              <a:t>File:Opensource.svg, </a:t>
            </a:r>
          </a:p>
          <a:p>
            <a:r>
              <a:rPr lang="de-AT" sz="800" dirty="0" smtClean="0"/>
              <a:t>https</a:t>
            </a:r>
            <a:r>
              <a:rPr lang="de-AT" sz="800" dirty="0"/>
              <a:t>://de.wikipedia.org/wiki/Open_Educational_Resources#/media/</a:t>
            </a:r>
            <a:r>
              <a:rPr lang="de-AT" sz="800" dirty="0" smtClean="0"/>
              <a:t>File:Global_Open_Educational_Resources_Logo.svg, </a:t>
            </a:r>
          </a:p>
          <a:p>
            <a:r>
              <a:rPr lang="de-AT" sz="800" dirty="0" smtClean="0"/>
              <a:t>https</a:t>
            </a:r>
            <a:r>
              <a:rPr lang="de-AT" sz="800" dirty="0"/>
              <a:t>://openclipart.org/detail/175356/open-innovation-</a:t>
            </a:r>
            <a:r>
              <a:rPr lang="de-AT" sz="800" dirty="0" smtClean="0"/>
              <a:t>off, https</a:t>
            </a:r>
            <a:r>
              <a:rPr lang="de-AT" sz="800" dirty="0"/>
              <a:t>://de.wikipedia.org/wiki/Open_Access#/media/</a:t>
            </a:r>
            <a:r>
              <a:rPr lang="de-AT" sz="800" dirty="0" smtClean="0"/>
              <a:t>File:Open_access.svg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5207" y="2487157"/>
            <a:ext cx="1066251" cy="8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2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Ausprägungen – generell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2699792" y="6492875"/>
            <a:ext cx="381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© (SR) Salzburg Research 2015. Certified in accordance with ISO 9001:2008. </a:t>
            </a:r>
          </a:p>
        </p:txBody>
      </p:sp>
      <p:pic>
        <p:nvPicPr>
          <p:cNvPr id="15" name="Bild 14" descr="Open_Source_Baum_(c)SalzburgResearch_MatthiasEnter_alexilly_Fotol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2560"/>
            <a:ext cx="7864447" cy="51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9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Möglichkeiten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Als </a:t>
            </a:r>
            <a:r>
              <a:rPr lang="de-AT" b="1" dirty="0" smtClean="0"/>
              <a:t>User</a:t>
            </a:r>
            <a:r>
              <a:rPr lang="de-AT" dirty="0" smtClean="0"/>
              <a:t> können wir nutzen und aktiv </a:t>
            </a:r>
            <a:br>
              <a:rPr lang="de-AT" dirty="0" smtClean="0"/>
            </a:br>
            <a:r>
              <a:rPr lang="de-AT" dirty="0" smtClean="0"/>
              <a:t>beitragen, z.B. Content bei Wikipedia, </a:t>
            </a:r>
            <a:br>
              <a:rPr lang="de-AT" dirty="0" smtClean="0"/>
            </a:br>
            <a:r>
              <a:rPr lang="de-AT" dirty="0" smtClean="0"/>
              <a:t>Software bei Linux, ...</a:t>
            </a:r>
          </a:p>
          <a:p>
            <a:r>
              <a:rPr lang="de-AT" dirty="0" smtClean="0"/>
              <a:t>Als </a:t>
            </a:r>
            <a:r>
              <a:rPr lang="de-AT" b="1" dirty="0" err="1" smtClean="0"/>
              <a:t>Entrepreneurs</a:t>
            </a:r>
            <a:r>
              <a:rPr lang="de-AT" dirty="0" smtClean="0"/>
              <a:t> können wir mit Hilfe der </a:t>
            </a:r>
            <a:br>
              <a:rPr lang="de-AT" dirty="0" smtClean="0"/>
            </a:br>
            <a:r>
              <a:rPr lang="de-AT" dirty="0" smtClean="0"/>
              <a:t>Crowd neue Dienstleistungen und Produkte </a:t>
            </a:r>
            <a:br>
              <a:rPr lang="de-AT" dirty="0" smtClean="0"/>
            </a:br>
            <a:r>
              <a:rPr lang="de-AT" dirty="0" smtClean="0"/>
              <a:t>gestalten</a:t>
            </a:r>
          </a:p>
          <a:p>
            <a:r>
              <a:rPr lang="de-AT" dirty="0" smtClean="0"/>
              <a:t>Als </a:t>
            </a:r>
            <a:r>
              <a:rPr lang="de-AT" b="1" dirty="0" smtClean="0"/>
              <a:t>Unternehmen</a:t>
            </a:r>
            <a:r>
              <a:rPr lang="de-AT" dirty="0" smtClean="0"/>
              <a:t> können wir uns für </a:t>
            </a:r>
            <a:br>
              <a:rPr lang="de-AT" dirty="0" smtClean="0"/>
            </a:br>
            <a:r>
              <a:rPr lang="de-AT" dirty="0" smtClean="0"/>
              <a:t>Innovationen, die von den Konsumenten initiiert werden, öffnen</a:t>
            </a:r>
          </a:p>
          <a:p>
            <a:r>
              <a:rPr lang="de-AT" dirty="0" smtClean="0"/>
              <a:t>Als </a:t>
            </a:r>
            <a:r>
              <a:rPr lang="de-AT" b="1" dirty="0" smtClean="0"/>
              <a:t>Gemeinde/Staat</a:t>
            </a:r>
            <a:r>
              <a:rPr lang="de-AT" dirty="0" smtClean="0"/>
              <a:t> können wir gesammelte Daten für die Bevölkerung, für Unternehmen, usw. zur Verfügung stellen</a:t>
            </a:r>
          </a:p>
          <a:p>
            <a:r>
              <a:rPr lang="de-AT" dirty="0" smtClean="0"/>
              <a:t>...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Fußzeilenplatzhalter 3"/>
          <p:cNvSpPr txBox="1">
            <a:spLocks/>
          </p:cNvSpPr>
          <p:nvPr/>
        </p:nvSpPr>
        <p:spPr>
          <a:xfrm>
            <a:off x="2699792" y="6492875"/>
            <a:ext cx="381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© (SR) Salzburg Research 2015. Certified in accordance with ISO 9001:2008. </a:t>
            </a:r>
          </a:p>
        </p:txBody>
      </p:sp>
      <p:pic>
        <p:nvPicPr>
          <p:cNvPr id="3" name="Bild 2" descr="opportunity-396265_19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53" y="1069474"/>
            <a:ext cx="3470029" cy="226817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42653" y="3337644"/>
            <a:ext cx="36086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dirty="0"/>
              <a:t>https://</a:t>
            </a:r>
            <a:r>
              <a:rPr lang="de-AT" sz="900" dirty="0" err="1"/>
              <a:t>pixabay.com</a:t>
            </a:r>
            <a:r>
              <a:rPr lang="de-AT" sz="900" dirty="0"/>
              <a:t>/de/möglichkeit-wegweiser-option-viele-396265/</a:t>
            </a:r>
          </a:p>
        </p:txBody>
      </p:sp>
    </p:spTree>
    <p:extLst>
      <p:ext uri="{BB962C8B-B14F-4D97-AF65-F5344CB8AC3E}">
        <p14:creationId xmlns:p14="http://schemas.microsoft.com/office/powerpoint/2010/main" val="348804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Das Programm des 8. IT-Businesstalk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AT" sz="2000" b="1" dirty="0" smtClean="0"/>
              <a:t>Open Source</a:t>
            </a:r>
          </a:p>
          <a:p>
            <a:pPr lvl="1"/>
            <a:r>
              <a:rPr lang="de-AT" sz="1600" dirty="0" smtClean="0"/>
              <a:t>„</a:t>
            </a:r>
            <a:r>
              <a:rPr lang="de-AT" sz="1600" i="1" dirty="0" smtClean="0"/>
              <a:t>Erfolgreich mit Open Source</a:t>
            </a:r>
            <a:r>
              <a:rPr lang="de-AT" sz="1600" dirty="0" smtClean="0"/>
              <a:t>“ Thomas </a:t>
            </a:r>
            <a:r>
              <a:rPr lang="de-AT" sz="1600" dirty="0"/>
              <a:t>Kurz und Andreas Gruber, </a:t>
            </a:r>
            <a:r>
              <a:rPr lang="de-AT" sz="1600" dirty="0" err="1" smtClean="0"/>
              <a:t>Redlink</a:t>
            </a:r>
            <a:r>
              <a:rPr lang="de-AT" sz="1600" dirty="0" smtClean="0"/>
              <a:t> </a:t>
            </a:r>
          </a:p>
          <a:p>
            <a:pPr lvl="1"/>
            <a:r>
              <a:rPr lang="de-AT" sz="1600" dirty="0" smtClean="0"/>
              <a:t>„</a:t>
            </a:r>
            <a:r>
              <a:rPr lang="de-AT" sz="1600" i="1" dirty="0" smtClean="0"/>
              <a:t>Unternehmen </a:t>
            </a:r>
            <a:r>
              <a:rPr lang="de-AT" sz="1600" i="1" dirty="0"/>
              <a:t>brauchen eine Open Source </a:t>
            </a:r>
            <a:r>
              <a:rPr lang="de-AT" sz="1600" i="1" dirty="0" smtClean="0"/>
              <a:t>Strategie</a:t>
            </a:r>
            <a:r>
              <a:rPr lang="de-AT" sz="1600" dirty="0" smtClean="0"/>
              <a:t>“ Christian </a:t>
            </a:r>
            <a:r>
              <a:rPr lang="de-AT" sz="1600" dirty="0" err="1"/>
              <a:t>Köberl</a:t>
            </a:r>
            <a:r>
              <a:rPr lang="de-AT" sz="1600" dirty="0"/>
              <a:t>, Porsche </a:t>
            </a:r>
            <a:r>
              <a:rPr lang="de-AT" sz="1600" dirty="0" smtClean="0"/>
              <a:t>Informatik</a:t>
            </a:r>
          </a:p>
          <a:p>
            <a:pPr lvl="1"/>
            <a:r>
              <a:rPr lang="de-AT" sz="1600" dirty="0" smtClean="0"/>
              <a:t>„</a:t>
            </a:r>
            <a:r>
              <a:rPr lang="de-AT" sz="1600" i="1" dirty="0" smtClean="0"/>
              <a:t>Wie </a:t>
            </a:r>
            <a:r>
              <a:rPr lang="de-AT" sz="1600" i="1" dirty="0"/>
              <a:t>Open Source Sie unterstützt, ohne dass Sie es </a:t>
            </a:r>
            <a:r>
              <a:rPr lang="de-AT" sz="1600" i="1" dirty="0" smtClean="0"/>
              <a:t>merken</a:t>
            </a:r>
            <a:r>
              <a:rPr lang="de-AT" sz="1600" dirty="0" smtClean="0"/>
              <a:t>“ Werner </a:t>
            </a:r>
            <a:r>
              <a:rPr lang="de-AT" sz="1600" dirty="0" err="1"/>
              <a:t>Hehenwarter</a:t>
            </a:r>
            <a:r>
              <a:rPr lang="de-AT" sz="1600" dirty="0"/>
              <a:t>, HELIUM V IT-</a:t>
            </a:r>
            <a:r>
              <a:rPr lang="de-AT" sz="1600" dirty="0" smtClean="0"/>
              <a:t>Solutions</a:t>
            </a:r>
          </a:p>
          <a:p>
            <a:r>
              <a:rPr lang="de-AT" sz="2000" b="1" dirty="0" smtClean="0"/>
              <a:t>Open Data</a:t>
            </a:r>
          </a:p>
          <a:p>
            <a:pPr lvl="1"/>
            <a:r>
              <a:rPr lang="de-AT" sz="1600" dirty="0" smtClean="0"/>
              <a:t>„</a:t>
            </a:r>
            <a:r>
              <a:rPr lang="de-AT" sz="1600" i="1" dirty="0" smtClean="0"/>
              <a:t>OGD</a:t>
            </a:r>
            <a:r>
              <a:rPr lang="de-AT" sz="1600" i="1" dirty="0"/>
              <a:t>: </a:t>
            </a:r>
            <a:r>
              <a:rPr lang="de-AT" sz="1600" i="1" dirty="0" smtClean="0"/>
              <a:t>‚Salzburg </a:t>
            </a:r>
            <a:r>
              <a:rPr lang="de-AT" sz="1600" i="1" dirty="0"/>
              <a:t>macht </a:t>
            </a:r>
            <a:r>
              <a:rPr lang="de-AT" sz="1600" i="1" dirty="0" smtClean="0"/>
              <a:t>auf‘ </a:t>
            </a:r>
            <a:r>
              <a:rPr lang="de-AT" sz="1600" i="1" dirty="0"/>
              <a:t>– Selbstzweck oder Nutzen für die Bürger</a:t>
            </a:r>
            <a:r>
              <a:rPr lang="de-AT" sz="1600" i="1" dirty="0" smtClean="0"/>
              <a:t>?</a:t>
            </a:r>
            <a:r>
              <a:rPr lang="de-AT" sz="1600" dirty="0" smtClean="0"/>
              <a:t>“ Harry </a:t>
            </a:r>
            <a:r>
              <a:rPr lang="de-AT" sz="1600" dirty="0" err="1"/>
              <a:t>Timons</a:t>
            </a:r>
            <a:r>
              <a:rPr lang="de-AT" sz="1600" dirty="0"/>
              <a:t>, Land Salzburg und Jochen </a:t>
            </a:r>
            <a:r>
              <a:rPr lang="de-AT" sz="1600" dirty="0" err="1"/>
              <a:t>Höfferer</a:t>
            </a:r>
            <a:r>
              <a:rPr lang="de-AT" sz="1600" dirty="0"/>
              <a:t>, Stadt Salzburg</a:t>
            </a:r>
          </a:p>
          <a:p>
            <a:pPr lvl="1"/>
            <a:r>
              <a:rPr lang="de-AT" sz="1600" dirty="0" smtClean="0"/>
              <a:t>„</a:t>
            </a:r>
            <a:r>
              <a:rPr lang="de-AT" sz="1600" i="1" dirty="0" smtClean="0"/>
              <a:t>Open </a:t>
            </a:r>
            <a:r>
              <a:rPr lang="de-AT" sz="1600" i="1" dirty="0"/>
              <a:t>Data als </a:t>
            </a:r>
            <a:r>
              <a:rPr lang="de-AT" sz="1600" i="1" dirty="0" smtClean="0"/>
              <a:t>Businessgrundlage</a:t>
            </a:r>
            <a:r>
              <a:rPr lang="de-AT" sz="1600" dirty="0" smtClean="0"/>
              <a:t>“ Andreas </a:t>
            </a:r>
            <a:r>
              <a:rPr lang="de-AT" sz="1600" dirty="0" err="1"/>
              <a:t>Woditschka</a:t>
            </a:r>
            <a:r>
              <a:rPr lang="de-AT" sz="1600" dirty="0"/>
              <a:t>, CEO, Co-</a:t>
            </a:r>
            <a:r>
              <a:rPr lang="de-AT" sz="1600" dirty="0" err="1"/>
              <a:t>Founder</a:t>
            </a:r>
            <a:r>
              <a:rPr lang="de-AT" sz="1600" dirty="0"/>
              <a:t> </a:t>
            </a:r>
            <a:r>
              <a:rPr lang="de-AT" sz="1600" dirty="0" err="1" smtClean="0"/>
              <a:t>eversport</a:t>
            </a:r>
            <a:endParaRPr lang="de-AT" sz="1600" dirty="0" smtClean="0"/>
          </a:p>
          <a:p>
            <a:r>
              <a:rPr lang="de-AT" sz="2000" b="1" dirty="0" smtClean="0"/>
              <a:t>Open Innovation</a:t>
            </a:r>
          </a:p>
          <a:p>
            <a:pPr lvl="1"/>
            <a:r>
              <a:rPr lang="de-AT" sz="1600" dirty="0" smtClean="0"/>
              <a:t>„</a:t>
            </a:r>
            <a:r>
              <a:rPr lang="de-AT" sz="1600" i="1" dirty="0" smtClean="0"/>
              <a:t>Open </a:t>
            </a:r>
            <a:r>
              <a:rPr lang="de-AT" sz="1600" i="1" dirty="0"/>
              <a:t>Innovation – vom Hype zur gelebten </a:t>
            </a:r>
            <a:r>
              <a:rPr lang="de-AT" sz="1600" i="1" dirty="0" smtClean="0"/>
              <a:t>Praxis</a:t>
            </a:r>
            <a:r>
              <a:rPr lang="de-AT" sz="1600" dirty="0" smtClean="0"/>
              <a:t>“ Hannes </a:t>
            </a:r>
            <a:r>
              <a:rPr lang="de-AT" sz="1600" dirty="0" err="1"/>
              <a:t>Selhofer</a:t>
            </a:r>
            <a:r>
              <a:rPr lang="de-AT" sz="1600" dirty="0"/>
              <a:t> und Markus </a:t>
            </a:r>
            <a:r>
              <a:rPr lang="de-AT" sz="1600" dirty="0" err="1"/>
              <a:t>Lassnig</a:t>
            </a:r>
            <a:r>
              <a:rPr lang="de-AT" sz="1600" dirty="0"/>
              <a:t>, Salzburg Research</a:t>
            </a:r>
          </a:p>
          <a:p>
            <a:pPr lvl="1"/>
            <a:r>
              <a:rPr lang="de-AT" sz="1600" dirty="0" smtClean="0"/>
              <a:t>„</a:t>
            </a:r>
            <a:r>
              <a:rPr lang="de-AT" sz="1600" i="1" dirty="0" smtClean="0"/>
              <a:t>Co-</a:t>
            </a:r>
            <a:r>
              <a:rPr lang="de-AT" sz="1600" i="1" dirty="0" err="1"/>
              <a:t>Creation</a:t>
            </a:r>
            <a:r>
              <a:rPr lang="de-AT" sz="1600" i="1" dirty="0"/>
              <a:t>: Gemeinsam die Bank der Zukunft </a:t>
            </a:r>
            <a:r>
              <a:rPr lang="de-AT" sz="1600" i="1" dirty="0" smtClean="0"/>
              <a:t>gestalten</a:t>
            </a:r>
            <a:r>
              <a:rPr lang="de-AT" sz="1600" dirty="0" smtClean="0"/>
              <a:t>“ </a:t>
            </a:r>
            <a:r>
              <a:rPr lang="de-AT" sz="1600" dirty="0" err="1" smtClean="0"/>
              <a:t>Barbora</a:t>
            </a:r>
            <a:r>
              <a:rPr lang="de-AT" sz="1600" dirty="0" smtClean="0"/>
              <a:t> </a:t>
            </a:r>
            <a:r>
              <a:rPr lang="de-AT" sz="1600" dirty="0" err="1"/>
              <a:t>Maresova</a:t>
            </a:r>
            <a:r>
              <a:rPr lang="de-AT" sz="1600" dirty="0"/>
              <a:t>, Erste Bank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AD53-C9BD-8145-921D-9AE497981DCE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Fußzeilenplatzhalter 3"/>
          <p:cNvSpPr txBox="1">
            <a:spLocks/>
          </p:cNvSpPr>
          <p:nvPr/>
        </p:nvSpPr>
        <p:spPr>
          <a:xfrm>
            <a:off x="2699792" y="6492875"/>
            <a:ext cx="381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© (SR) Salzburg Research 2015. Certified in accordance with ISO 9001:2008. </a:t>
            </a:r>
          </a:p>
        </p:txBody>
      </p:sp>
    </p:spTree>
    <p:extLst>
      <p:ext uri="{BB962C8B-B14F-4D97-AF65-F5344CB8AC3E}">
        <p14:creationId xmlns:p14="http://schemas.microsoft.com/office/powerpoint/2010/main" val="194208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Danke für Ihre Aufmerksamkeit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/>
                </a:solidFill>
              </a:rPr>
              <a:t>Univ.-</a:t>
            </a:r>
            <a:r>
              <a:rPr lang="de-DE" dirty="0" err="1" smtClean="0">
                <a:solidFill>
                  <a:schemeClr val="accent6"/>
                </a:solidFill>
              </a:rPr>
              <a:t>Doz</a:t>
            </a:r>
            <a:r>
              <a:rPr lang="de-DE" dirty="0" smtClean="0">
                <a:solidFill>
                  <a:schemeClr val="accent6"/>
                </a:solidFill>
              </a:rPr>
              <a:t>. Dr. Siegfried Reich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Salzburg </a:t>
            </a:r>
            <a:r>
              <a:rPr lang="de-DE" dirty="0">
                <a:solidFill>
                  <a:srgbClr val="000000"/>
                </a:solidFill>
              </a:rPr>
              <a:t>Research Forschungsgesellschaft m.b.H.</a:t>
            </a:r>
          </a:p>
          <a:p>
            <a:r>
              <a:rPr lang="de-DE" dirty="0">
                <a:solidFill>
                  <a:srgbClr val="000000"/>
                </a:solidFill>
              </a:rPr>
              <a:t>Jakob-</a:t>
            </a:r>
            <a:r>
              <a:rPr lang="de-DE" dirty="0" err="1">
                <a:solidFill>
                  <a:srgbClr val="000000"/>
                </a:solidFill>
              </a:rPr>
              <a:t>Haringer</a:t>
            </a:r>
            <a:r>
              <a:rPr lang="de-DE" dirty="0">
                <a:solidFill>
                  <a:srgbClr val="000000"/>
                </a:solidFill>
              </a:rPr>
              <a:t>-Straße 5/III | Salzburg, Austria</a:t>
            </a:r>
          </a:p>
          <a:p>
            <a:r>
              <a:rPr lang="de-DE" dirty="0">
                <a:solidFill>
                  <a:srgbClr val="000000"/>
                </a:solidFill>
              </a:rPr>
              <a:t>Tel. +43 662 2288</a:t>
            </a:r>
            <a:r>
              <a:rPr lang="de-DE" dirty="0" smtClean="0">
                <a:solidFill>
                  <a:srgbClr val="000000"/>
                </a:solidFill>
              </a:rPr>
              <a:t>-211 </a:t>
            </a:r>
            <a:r>
              <a:rPr lang="de-DE" dirty="0">
                <a:solidFill>
                  <a:srgbClr val="000000"/>
                </a:solidFill>
              </a:rPr>
              <a:t>| Fax +43 662 2288-222</a:t>
            </a:r>
          </a:p>
          <a:p>
            <a:r>
              <a:rPr lang="de-DE" dirty="0" err="1" smtClean="0">
                <a:solidFill>
                  <a:srgbClr val="000000"/>
                </a:solidFill>
              </a:rPr>
              <a:t>siegfried.reich@</a:t>
            </a:r>
            <a:r>
              <a:rPr lang="de-DE" dirty="0" err="1">
                <a:solidFill>
                  <a:srgbClr val="000000"/>
                </a:solidFill>
              </a:rPr>
              <a:t>salzburgresearch.at</a:t>
            </a:r>
            <a:endParaRPr lang="de-DE" dirty="0">
              <a:solidFill>
                <a:srgbClr val="000000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3"/>
          <p:cNvSpPr txBox="1">
            <a:spLocks/>
          </p:cNvSpPr>
          <p:nvPr/>
        </p:nvSpPr>
        <p:spPr>
          <a:xfrm>
            <a:off x="2699792" y="6492875"/>
            <a:ext cx="381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7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© (SR) Salzburg Research 2015. Certified in accordance with ISO 9001:2008. </a:t>
            </a:r>
          </a:p>
        </p:txBody>
      </p:sp>
    </p:spTree>
    <p:extLst>
      <p:ext uri="{BB962C8B-B14F-4D97-AF65-F5344CB8AC3E}">
        <p14:creationId xmlns:p14="http://schemas.microsoft.com/office/powerpoint/2010/main" val="7496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SR 1">
      <a:dk1>
        <a:sysClr val="windowText" lastClr="000000"/>
      </a:dk1>
      <a:lt1>
        <a:sysClr val="window" lastClr="FFFFFF"/>
      </a:lt1>
      <a:dk2>
        <a:srgbClr val="404040"/>
      </a:dk2>
      <a:lt2>
        <a:srgbClr val="E6E6E6"/>
      </a:lt2>
      <a:accent1>
        <a:srgbClr val="F79646"/>
      </a:accent1>
      <a:accent2>
        <a:srgbClr val="D77200"/>
      </a:accent2>
      <a:accent3>
        <a:srgbClr val="7E7E7E"/>
      </a:accent3>
      <a:accent4>
        <a:srgbClr val="656565"/>
      </a:accent4>
      <a:accent5>
        <a:srgbClr val="BFBFBF"/>
      </a:accent5>
      <a:accent6>
        <a:srgbClr val="F79646"/>
      </a:accent6>
      <a:hlink>
        <a:srgbClr val="F79646"/>
      </a:hlink>
      <a:folHlink>
        <a:srgbClr val="808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829</Words>
  <Application>Microsoft Macintosh PowerPoint</Application>
  <PresentationFormat>Bildschirmpräsentation (4:3)</PresentationFormat>
  <Paragraphs>105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Office-Design</vt:lpstr>
      <vt:lpstr>„Openness in der IT“ – Eine Einführung</vt:lpstr>
      <vt:lpstr>Woran denken Sie bei “Open und IT“? </vt:lpstr>
      <vt:lpstr>… oder auch: Kostenlose Software</vt:lpstr>
      <vt:lpstr>Zu den Ursprüngen von “open”</vt:lpstr>
      <vt:lpstr>Ausprägungen – technisch/IT</vt:lpstr>
      <vt:lpstr>Ausprägungen – generell</vt:lpstr>
      <vt:lpstr>Möglichkeiten</vt:lpstr>
      <vt:lpstr>Das Programm des 8. IT-Businesstalk</vt:lpstr>
      <vt:lpstr>Danke für Ihre Aufmerksamkeit</vt:lpstr>
      <vt:lpstr>Personal Background</vt:lpstr>
    </vt:vector>
  </TitlesOfParts>
  <Manager/>
  <Company>Salzburg Research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Einleitung IT-Businesstalk</dc:title>
  <dc:subject/>
  <dc:creator>Sigi Reich</dc:creator>
  <cp:keywords/>
  <dc:description/>
  <cp:lastModifiedBy>Siegfried Reich</cp:lastModifiedBy>
  <cp:revision>1658</cp:revision>
  <cp:lastPrinted>2015-10-29T07:54:51Z</cp:lastPrinted>
  <dcterms:created xsi:type="dcterms:W3CDTF">2012-02-21T07:44:09Z</dcterms:created>
  <dcterms:modified xsi:type="dcterms:W3CDTF">2015-10-29T07:54:52Z</dcterms:modified>
  <cp:category/>
</cp:coreProperties>
</file>